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Hi, I’m excited to talk to you about how you can better estimate the derivatives of several BRDFs by paying careful attention to their sign.</a:t>
            </a:r>
          </a:p>
          <a:p>
            <a:pPr/>
          </a:p>
          <a:p>
            <a:pPr/>
            <a:r>
              <a:t>I’d like to thank my wonderful co-authors Bing and Sai and my advisors Ravi and Tzu-Mao for all their help and guidance.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With fewer samples, the derivative is extremely noisy — it even has the wrong sign in several location which can cause optimization to diverge.</a:t>
            </a:r>
          </a:p>
          <a:p>
            <a:pPr/>
          </a:p>
          <a:p>
            <a:pPr/>
            <a:r>
              <a:t>One of the main reasons for this is terrible importance sampling of the derivative. To fix this, first recall how BRDF importance sampling works in forward rendering.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BRDF importance sampling, we’re given a BRDF g, 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our goal is to construct a PDF p that is proportional to it.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we’re able to construct this PDF and a sampling routine for it — the resulting estimator has 0 variance, since the ratio g/p is constant.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Naturally, you might wonder — can’t we just use the same PDF to importance sample BRDF derivatives?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Unfortunately, that won’t work very well </a:t>
            </a:r>
          </a:p>
          <a:p>
            <a:pPr/>
          </a:p>
          <a:p>
            <a:pPr/>
            <a:r>
              <a:t>Just take a look at BRDF derivative f — in general, it can be very different from g.</a:t>
            </a:r>
          </a:p>
          <a:p>
            <a:pPr/>
          </a:p>
          <a:p>
            <a:pPr/>
            <a:r>
              <a:t>Therefore, the ratio f/p will be nowhere close to constant, leading to  high variance.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6" name="Shape 3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Unfortunately, we can’t construct a PDF proportional to f since f takes both positive and negative values.</a:t>
            </a:r>
          </a:p>
          <a:p>
            <a:pPr/>
          </a:p>
          <a:p>
            <a:pPr/>
            <a:r>
              <a:t>So let’s do the next best thing and construct a PDF p proportional to the absolute value of f.</a:t>
            </a:r>
          </a:p>
          <a:p>
            <a:pPr/>
          </a:p>
          <a:p>
            <a:pPr/>
            <a:r>
              <a:t>Unfortunately, there’s another problem here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2" name="Shape 3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ratio f/p is no longer constant due to sign changes — these sign changes introduce sign variance which can be quite troublesome.</a:t>
            </a:r>
          </a:p>
          <a:p>
            <a:pPr/>
          </a:p>
          <a:p>
            <a:pPr/>
            <a:r>
              <a:t>At the crux of all our importance sampling techniques is correctly handling this sign variance.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do this by decomposing the real-valued f into the sum of fully positive and negative parts.</a:t>
            </a:r>
          </a:p>
          <a:p>
            <a:pPr/>
          </a:p>
          <a:p>
            <a:pPr/>
            <a:r>
              <a:t>In this talk I’ll talk about 3 different decompositions to do this — the first one is positivization.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hape 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Positivization decomposes f by computing its min and max around 0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briefly talk about why derivative quality matters.</a:t>
            </a:r>
          </a:p>
          <a:p>
            <a:pPr/>
          </a:p>
          <a:p>
            <a:pPr/>
            <a:r>
              <a:t>In inverse optimization we update 3D scene parameters based on their derivative with respect to a loss — therefore, higher quality BRDF derivatives lead to higher quality material recovery in fewer iterations.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9" name="Shape 4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was first introduced by Owen and Zhou — we bring it to differentiable rendering.</a:t>
            </a:r>
          </a:p>
          <a:p>
            <a:pPr/>
          </a:p>
          <a:p>
            <a:pPr/>
            <a:r>
              <a:t>Since there are no sign changes within each part f+ and f-, we can we importance sample them separately using PDFs p+ and p-</a:t>
            </a:r>
          </a:p>
          <a:p>
            <a:p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9" name="Shape 4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look something like this.</a:t>
            </a:r>
          </a:p>
          <a:p>
            <a:p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8" name="Shape 4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Now, the ratio of f/p for each of the terms is constant — so they’ll both have zero variance</a:t>
            </a:r>
          </a:p>
          <a:p>
            <a:pPr/>
            <a:r>
              <a:t>This is awesome, since this is exactly what we were after!</a:t>
            </a:r>
          </a:p>
          <a:p>
            <a:pPr/>
          </a:p>
          <a:p>
            <a:pPr/>
            <a:r>
              <a:t> Let’s see an example of positivization in action.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7" name="Shape 4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example positivization results in 58 times lesser variance than BRDF importance sampling when estimating a derivative of the Hanrahan-Krueger BRDF.</a:t>
            </a:r>
          </a:p>
          <a:p>
            <a:pPr/>
            <a:r>
              <a:t>The variance images are shown on the right, brighter regions in red have higher variance and cooler regions in blue have lower variance.</a:t>
            </a:r>
          </a:p>
          <a:p>
            <a:pPr/>
            <a:r>
              <a:t>Using BRDF importance sampling to estimate the derivative neglects the fact that the BRDF and its derivative look very different.</a:t>
            </a:r>
          </a:p>
          <a:p>
            <a:pPr/>
            <a:r>
              <a:t>It also doesn’t account for the sign changes in the derivative.</a:t>
            </a:r>
          </a:p>
          <a:p>
            <a:pPr/>
            <a:r>
              <a:t>This is why positivization which accounts for both of these effects has much lower variance.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3" name="Shape 5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far, we’ve found that positivization can be applied to several popular BRDF derivatives, some of which are listed above.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4" name="Shape 5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Unfortunately, positivization isn’t a silver bullet, it can’t simply be applied to all derivatives — let’s see why.</a:t>
            </a:r>
          </a:p>
          <a:p>
            <a:pPr/>
          </a:p>
          <a:p>
            <a:pPr/>
            <a:r>
              <a:t>To apply positivization, we need to find the derivative f’s roots which is needed to separate it into its positive and negative parts.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4" name="Shape 5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Following this, we need to compute the PDF’s normalization constant which involves analytically integrating the positive and negative parts separately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0" name="Shape 5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Here’s an example of the derivative of an anisotropic GGX BRDF. Notice how the roots no longer lie along a simple straight line. For several BRDFs we can’t analytically solve for these roots.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9" name="Shape 5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Even if we can like in this example, positivization still fails because the normalization constant can’t be computed in closed form due to the complicated nature of the roots.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5" name="Shape 5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Unfortunately, there’s a long list of BRDF derivatives that just can’t be positivized.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forward rendering, all we know how crucial BRDF importance sampling is toward variance reduction — in this work, we aim to bring it to differentiable rendering.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5" name="Shape 5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I’ll now talk about our two new techniques — product and mixture decomposition that can handle all the derivatives from the previous slide — that positivization couldn’t!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0" name="Shape 5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Both of these techniques also split up the derivative into a positive and a negative part — but the big difference is that they allow these parts to overlap!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0" name="Shape 5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Recall that oositivization produces positive and negative parts which have non-overlapping support.</a:t>
            </a:r>
          </a:p>
          <a:p>
            <a:pPr/>
          </a:p>
          <a:p>
            <a:pPr/>
            <a:r>
              <a:t>But this is by no-means a requirement — all we need is that f+ and f- add up to f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0" name="Shape 6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means that this decomposition with overlapping support is totally valid too since f+ and f- add up to f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0" name="Shape 6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there’s nothing unique about the previous decomposition — here’s another valid decomposition.</a:t>
            </a:r>
          </a:p>
          <a:p>
            <a:pPr/>
          </a:p>
          <a:p>
            <a:pPr/>
            <a:r>
              <a:t>In fact, there are many possible decompositions just like these — but how do we find them?</a:t>
            </a:r>
          </a:p>
          <a:p>
            <a:pPr/>
          </a:p>
          <a:p>
            <a:pPr/>
            <a:r>
              <a:t>To do this, we’ll rely on some analytic properties of BRDF derivatives. Let’s start with the mixture decomposition.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6" name="Shape 6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mixture decomposition handles the derivatives of mixture models with respect to the mixture weight.</a:t>
            </a:r>
          </a:p>
          <a:p>
            <a:pPr/>
          </a:p>
          <a:p>
            <a:pPr/>
            <a:r>
              <a:t>Here, the mixture BRDF, g, is a linear combination of a specular component g_s and a diffuse component g_d.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3" name="Shape 6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Its derivative with the mixture weight, f, is a difference between the two components.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4" name="Shape 6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this is what it might look like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7" name="Shape 6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general specular and diffuse components, it is hard to find the roots in closed form — this makes positivization inapplicable here.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9" name="Shape 6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However, if we plot the two terms of the derivative separately, we see something really interesting!!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concretely, our goal is build low-variance importance sampling techniques for a wide range of popular BRDFs derivatives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g_s is all positive and -g_d is all negative — this is to be expected since they’re both non-negative BRDFs themselves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Now, we can just separate the two terms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5" name="Shape 7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importance sample them individually — which gives us our mixture decomposition.</a:t>
            </a:r>
          </a:p>
          <a:p>
            <a:pPr/>
          </a:p>
          <a:p>
            <a:pPr/>
            <a:r>
              <a:t>Let’s see some results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1" name="Shape 7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Here, we see that the mixture decomposition has significantly lower variance since it correctly handles the derivative’s sign.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3" name="Shape 7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Ultimately, we observe that reduced derivative variance leads to faster and higher quality inverse rendering.</a:t>
            </a:r>
          </a:p>
          <a:p>
            <a:p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0" name="Shape 7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shows up whenever we’re differentiating a linear combination with respect to its weights like the ones above</a:t>
            </a:r>
          </a:p>
          <a:p>
            <a:pPr/>
          </a:p>
          <a:p>
            <a:pPr/>
            <a:r>
              <a:t>Let’s now take a look at our final decomposition — the product decomposition.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5" name="Shape 7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Several BRDFs can be written as a product of two terms— take for example this 1D Gaussian BRDF with standard deviation alpha — it is the product of a constant normalization term n and an exponential shape term h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6" name="Shape 7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derivative with alpha once again takes both positive and negative values.</a:t>
            </a:r>
          </a:p>
          <a:p>
            <a:pPr/>
          </a:p>
          <a:p>
            <a:pPr/>
            <a:r>
              <a:t>Applying the product rule, we can separate this derivative into two terms</a:t>
            </a:r>
          </a:p>
          <a:p>
            <a:p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9" name="Shape 8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first term as you can see is all positive and the second term is all negative.</a:t>
            </a:r>
          </a:p>
          <a:p>
            <a:pPr/>
          </a:p>
          <a:p>
            <a:pPr/>
            <a:r>
              <a:t>Once again, this is no coincidence — it follows naturally from the fact that the standard deviation alpha has the exact opposite effect on the two terms — for more details please see our paper.</a:t>
            </a:r>
          </a:p>
          <a:p>
            <a:p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2" name="Shape 8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product decomposition, we are able to decompose the anisotropic ggx derivative that we weren’t able to positivize — all without ever having to find the derivative’s roots.</a:t>
            </a:r>
          </a:p>
          <a:p>
            <a:pPr/>
          </a:p>
          <a:p>
            <a:pPr/>
            <a:r>
              <a:t>Let’s see some results.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Here’s just a few of the analytic BRDFs whose derivatives we support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8" name="Shape 8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Once again, due to the correct handling of sign variance, product decomposition has much lower variance than BRDF sampling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4" name="Shape 8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this allows it to perform faster and higher quality inverse recovery.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1" name="Shape 8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Product decomposition allows us to importance sample several BRDFs that are written as a product of a shape term and a normalization term — with some listed above.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6" name="Shape 8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I’d like to conclude by saying that we now have good importance sampling techniques for BRDFs in differentiable rendering and I can’t wait for you guys to try them out in your inverse rendering applications!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Additionally our techniques are robust under complex light transport phenomena.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build importance sampling techniques for BRDF derivatives, let’s first get a feel for them</a:t>
            </a:r>
          </a:p>
          <a:p>
            <a:pPr/>
          </a:p>
          <a:p>
            <a:pPr/>
            <a:r>
              <a:t>Here’s an example of a path-traced image rendered at 500 samples per pixel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Differentiating it with respect to the roughness of the material produces the derivative image above.</a:t>
            </a:r>
          </a:p>
          <a:p>
            <a:pPr/>
          </a:p>
          <a:p>
            <a:pPr/>
            <a:r>
              <a:t>Notice how the derivative can take both positive and negative values — this is fundamentally different from forward rendering, where all quantities are strictly non-negative — the negative values are a new source of variance in differentiable rendering.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more is that the derivative image was rendered using 10,000 samples per pixel — significantly more than the 500 samples that forward rendering took.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Title"/>
          <p:cNvSpPr txBox="1"/>
          <p:nvPr>
            <p:ph type="title" hasCustomPrompt="1"/>
          </p:nvPr>
        </p:nvSpPr>
        <p:spPr>
          <a:xfrm>
            <a:off x="4030265" y="619125"/>
            <a:ext cx="16323470" cy="1428750"/>
          </a:xfrm>
          <a:prstGeom prst="rect">
            <a:avLst/>
          </a:prstGeom>
        </p:spPr>
        <p:txBody>
          <a:bodyPr lIns="71437" tIns="71437" rIns="71437" bIns="71437"/>
          <a:lstStyle>
            <a:lvl1pPr defTabSz="2438339">
              <a:defRPr spc="-168" sz="8400"/>
            </a:lvl1pPr>
          </a:lstStyle>
          <a:p>
            <a:pPr/>
            <a:r>
              <a:t>Slide Title</a:t>
            </a:r>
          </a:p>
        </p:txBody>
      </p:sp>
      <p:sp>
        <p:nvSpPr>
          <p:cNvPr id="150" name="Slide Subtitle"/>
          <p:cNvSpPr txBox="1"/>
          <p:nvPr>
            <p:ph type="body" sz="quarter" idx="21" hasCustomPrompt="1"/>
          </p:nvPr>
        </p:nvSpPr>
        <p:spPr>
          <a:xfrm>
            <a:off x="4030265" y="1987000"/>
            <a:ext cx="16323471" cy="94472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Slide Subtitle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1982348" y="1295429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Yash Belhe, Bing Xu, Sai Praveen Bangaru*, Ravi Ramamoorthi, Tzu-Mao Li — UCSD (*MIT)"/>
          <p:cNvSpPr txBox="1"/>
          <p:nvPr>
            <p:ph type="body" idx="21"/>
          </p:nvPr>
        </p:nvSpPr>
        <p:spPr>
          <a:xfrm>
            <a:off x="867999" y="12274358"/>
            <a:ext cx="23069154" cy="11365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4000"/>
            </a:pPr>
            <a:r>
              <a:t>Yash Belhe,</a:t>
            </a:r>
            <a:r>
              <a:rPr b="0"/>
              <a:t> Bing Xu, Sai Praveen Bangaru*, Ravi Ramamoorthi, Tzu-Mao Li — UCSD (*MIT)</a:t>
            </a:r>
          </a:p>
        </p:txBody>
      </p:sp>
      <p:sp>
        <p:nvSpPr>
          <p:cNvPr id="161" name="Importance Sampling BRDF Derivatives"/>
          <p:cNvSpPr txBox="1"/>
          <p:nvPr>
            <p:ph type="ctrTitle"/>
          </p:nvPr>
        </p:nvSpPr>
        <p:spPr>
          <a:xfrm>
            <a:off x="1206498" y="-2705776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spc="-188" sz="9400"/>
            </a:lvl1pPr>
          </a:lstStyle>
          <a:p>
            <a:pPr/>
            <a:r>
              <a:t>Importance Sampling BRDF Derivatives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" name="teaser.pdf" descr="teaser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61157"/>
          <a:stretch>
            <a:fillRect/>
          </a:stretch>
        </p:blipFill>
        <p:spPr>
          <a:xfrm>
            <a:off x="804886" y="2421505"/>
            <a:ext cx="23069169" cy="379012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Variance reduction in differentiable rendering by correctly handling the derivative’s sign"/>
          <p:cNvSpPr txBox="1"/>
          <p:nvPr/>
        </p:nvSpPr>
        <p:spPr>
          <a:xfrm>
            <a:off x="867999" y="11023232"/>
            <a:ext cx="23069154" cy="1136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701675">
              <a:defRPr sz="4675">
                <a:solidFill>
                  <a:srgbClr val="000000"/>
                </a:solidFill>
              </a:defRPr>
            </a:pPr>
            <a:r>
              <a:t>Variance reduction in differentiable rendering by </a:t>
            </a:r>
            <a:r>
              <a:rPr u="sng"/>
              <a:t>correctly handling the derivative’s sign</a:t>
            </a:r>
          </a:p>
        </p:txBody>
      </p:sp>
      <p:pic>
        <p:nvPicPr>
          <p:cNvPr id="165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21224223" y="7732838"/>
            <a:ext cx="227113" cy="50539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804878" y="6690743"/>
            <a:ext cx="23069170" cy="3411318"/>
            <a:chOff x="0" y="0"/>
            <a:chExt cx="23069168" cy="3411316"/>
          </a:xfrm>
        </p:grpSpPr>
        <p:pic>
          <p:nvPicPr>
            <p:cNvPr id="166" name="teaser.pdf" descr="teaser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2248" r="0" b="12791"/>
            <a:stretch>
              <a:fillRect/>
            </a:stretch>
          </p:blipFill>
          <p:spPr>
            <a:xfrm>
              <a:off x="0" y="0"/>
              <a:ext cx="23069169" cy="3411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Screen Shot 2024-07-23 at 10.58.10 AM.png" descr="Screen Shot 2024-07-23 at 10.58.10 A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619946" y="448446"/>
              <a:ext cx="1057229" cy="2833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Screen Shot 2024-07-23 at 10.58.10 AM.png" descr="Screen Shot 2024-07-23 at 10.58.10 A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95401" y="772685"/>
              <a:ext cx="868409" cy="232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Screen Shot 2024-07-23 at 10.58.10 AM.png" descr="Screen Shot 2024-07-23 at 10.58.10 A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52257" y="701464"/>
              <a:ext cx="868409" cy="232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Screen Shot 2024-07-23 at 10.58.10 AM.png" descr="Screen Shot 2024-07-23 at 10.58.10 A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556992" y="772685"/>
              <a:ext cx="868409" cy="232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Screen Shot 2024-07-23 at 10.58.10 AM.png" descr="Screen Shot 2024-07-23 at 10.58.10 AM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2549327" y="913225"/>
              <a:ext cx="451844" cy="232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Screen Shot 2024-07-23 at 10.58.10 AM.png" descr="Screen Shot 2024-07-23 at 10.58.10 AM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49877" y="772685"/>
              <a:ext cx="451844" cy="232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above/below diagonal: baseline/ours"/>
          <p:cNvSpPr txBox="1"/>
          <p:nvPr/>
        </p:nvSpPr>
        <p:spPr>
          <a:xfrm>
            <a:off x="1035619" y="10132728"/>
            <a:ext cx="6721216" cy="57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sz="3000">
                <a:solidFill>
                  <a:srgbClr val="000000"/>
                </a:solidFill>
              </a:defRPr>
            </a:pPr>
            <a:r>
              <a:t>above/</a:t>
            </a:r>
            <a:r>
              <a:rPr b="1"/>
              <a:t>below</a:t>
            </a:r>
            <a:r>
              <a:t> diagonal: baseline/</a:t>
            </a:r>
            <a:r>
              <a:rPr b="1"/>
              <a:t>ours</a:t>
            </a:r>
          </a:p>
        </p:txBody>
      </p:sp>
      <p:sp>
        <p:nvSpPr>
          <p:cNvPr id="175" name="low variance"/>
          <p:cNvSpPr txBox="1"/>
          <p:nvPr/>
        </p:nvSpPr>
        <p:spPr>
          <a:xfrm>
            <a:off x="18751053" y="10335233"/>
            <a:ext cx="2322679" cy="573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low variance</a:t>
            </a:r>
          </a:p>
        </p:txBody>
      </p:sp>
      <p:sp>
        <p:nvSpPr>
          <p:cNvPr id="176" name="high variance"/>
          <p:cNvSpPr txBox="1"/>
          <p:nvPr/>
        </p:nvSpPr>
        <p:spPr>
          <a:xfrm>
            <a:off x="21650289" y="10335233"/>
            <a:ext cx="2322679" cy="573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08990">
              <a:defRPr sz="2940">
                <a:solidFill>
                  <a:srgbClr val="000000"/>
                </a:solidFill>
              </a:defRPr>
            </a:lvl1pPr>
          </a:lstStyle>
          <a:p>
            <a:pPr/>
            <a:r>
              <a:t>high variance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7261" y="2421505"/>
            <a:ext cx="23044405" cy="3431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BRDF derivatives can be very noisy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BRDF derivatives can be very noisy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7" name="Screen Shot 2024-07-23 at 4.52.49 PM.png" descr="Screen Shot 2024-07-23 at 4.52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7326" y="1608018"/>
            <a:ext cx="21529348" cy="10789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 Shot 2024-07-23 at 4.54.12 PM.png" descr="Screen Shot 2024-07-23 at 4.54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5908" y="1633276"/>
            <a:ext cx="21477722" cy="1073886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100 samples per pixel"/>
          <p:cNvSpPr txBox="1"/>
          <p:nvPr/>
        </p:nvSpPr>
        <p:spPr>
          <a:xfrm>
            <a:off x="7476188" y="12327323"/>
            <a:ext cx="9431623" cy="82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900">
                <a:solidFill>
                  <a:srgbClr val="000000"/>
                </a:solidFill>
              </a:defRPr>
            </a:lvl1pPr>
          </a:lstStyle>
          <a:p>
            <a:pPr/>
            <a:r>
              <a:t>100 samples per pixel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Line"/>
          <p:cNvSpPr/>
          <p:nvPr/>
        </p:nvSpPr>
        <p:spPr>
          <a:xfrm>
            <a:off x="2200564" y="3000903"/>
            <a:ext cx="1" cy="10168197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5" name="Line"/>
          <p:cNvSpPr/>
          <p:nvPr/>
        </p:nvSpPr>
        <p:spPr>
          <a:xfrm flipH="1">
            <a:off x="2157723" y="8385314"/>
            <a:ext cx="2042245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6" name="Importance sampling PDF (p)        BRDF (g)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Importance sampling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PDF (p)        BRDF (g)</a:t>
            </a:r>
          </a:p>
        </p:txBody>
      </p:sp>
      <p:sp>
        <p:nvSpPr>
          <p:cNvPr id="267" name="Equation"/>
          <p:cNvSpPr txBox="1"/>
          <p:nvPr/>
        </p:nvSpPr>
        <p:spPr>
          <a:xfrm>
            <a:off x="16392428" y="590371"/>
            <a:ext cx="932740" cy="6662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2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∝</m:t>
                  </m:r>
                </m:oMath>
              </m:oMathPara>
            </a14:m>
            <a:endParaRPr sz="12200">
              <a:solidFill>
                <a:srgbClr val="EE220C"/>
              </a:solidFill>
            </a:endParaRPr>
          </a:p>
        </p:txBody>
      </p:sp>
      <p:sp>
        <p:nvSpPr>
          <p:cNvPr id="268" name="Equation"/>
          <p:cNvSpPr txBox="1"/>
          <p:nvPr/>
        </p:nvSpPr>
        <p:spPr>
          <a:xfrm>
            <a:off x="12669894" y="2857906"/>
            <a:ext cx="435129" cy="6080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g</m:t>
                  </m:r>
                </m:oMath>
              </m:oMathPara>
            </a14:m>
            <a:endParaRPr sz="7400">
              <a:solidFill>
                <a:srgbClr val="970E53"/>
              </a:solidFill>
            </a:endParaRPr>
          </a:p>
        </p:txBody>
      </p:sp>
      <p:sp>
        <p:nvSpPr>
          <p:cNvPr id="269" name="Line"/>
          <p:cNvSpPr/>
          <p:nvPr/>
        </p:nvSpPr>
        <p:spPr>
          <a:xfrm>
            <a:off x="2596992" y="4273969"/>
            <a:ext cx="17570097" cy="3499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49" fill="norm" stroke="1" extrusionOk="0">
                <a:moveTo>
                  <a:pt x="0" y="12677"/>
                </a:moveTo>
                <a:cubicBezTo>
                  <a:pt x="1095" y="18836"/>
                  <a:pt x="4463" y="20822"/>
                  <a:pt x="6711" y="16633"/>
                </a:cubicBezTo>
                <a:cubicBezTo>
                  <a:pt x="9280" y="11847"/>
                  <a:pt x="9168" y="-778"/>
                  <a:pt x="13014" y="38"/>
                </a:cubicBezTo>
                <a:cubicBezTo>
                  <a:pt x="15432" y="551"/>
                  <a:pt x="16009" y="7254"/>
                  <a:pt x="17440" y="11582"/>
                </a:cubicBezTo>
                <a:cubicBezTo>
                  <a:pt x="18436" y="14598"/>
                  <a:pt x="19956" y="16464"/>
                  <a:pt x="21600" y="16690"/>
                </a:cubicBezTo>
              </a:path>
            </a:pathLst>
          </a:custGeom>
          <a:ln w="1270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Importance sampling PDF (p)        BRDF (g)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Importance sampling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PDF (p)        BRDF (g)</a:t>
            </a: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Equation"/>
          <p:cNvSpPr txBox="1"/>
          <p:nvPr/>
        </p:nvSpPr>
        <p:spPr>
          <a:xfrm>
            <a:off x="16392428" y="590371"/>
            <a:ext cx="932740" cy="6662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2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∝</m:t>
                  </m:r>
                </m:oMath>
              </m:oMathPara>
            </a14:m>
            <a:endParaRPr sz="12200">
              <a:solidFill>
                <a:srgbClr val="EE220C"/>
              </a:solidFill>
            </a:endParaRPr>
          </a:p>
        </p:txBody>
      </p:sp>
      <p:sp>
        <p:nvSpPr>
          <p:cNvPr id="276" name="Line"/>
          <p:cNvSpPr/>
          <p:nvPr/>
        </p:nvSpPr>
        <p:spPr>
          <a:xfrm>
            <a:off x="2200564" y="3000903"/>
            <a:ext cx="1" cy="10168197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7" name="Line"/>
          <p:cNvSpPr/>
          <p:nvPr/>
        </p:nvSpPr>
        <p:spPr>
          <a:xfrm flipH="1">
            <a:off x="2157723" y="8385314"/>
            <a:ext cx="2042245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8" name="Line"/>
          <p:cNvSpPr/>
          <p:nvPr/>
        </p:nvSpPr>
        <p:spPr>
          <a:xfrm>
            <a:off x="2572801" y="5632793"/>
            <a:ext cx="17570098" cy="2420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49" fill="norm" stroke="1" extrusionOk="0">
                <a:moveTo>
                  <a:pt x="0" y="12677"/>
                </a:moveTo>
                <a:cubicBezTo>
                  <a:pt x="1095" y="18836"/>
                  <a:pt x="4463" y="20822"/>
                  <a:pt x="6711" y="16633"/>
                </a:cubicBezTo>
                <a:cubicBezTo>
                  <a:pt x="9280" y="11847"/>
                  <a:pt x="9168" y="-778"/>
                  <a:pt x="13014" y="38"/>
                </a:cubicBezTo>
                <a:cubicBezTo>
                  <a:pt x="15432" y="551"/>
                  <a:pt x="16009" y="7254"/>
                  <a:pt x="17440" y="11582"/>
                </a:cubicBezTo>
                <a:cubicBezTo>
                  <a:pt x="18436" y="14598"/>
                  <a:pt x="19956" y="16464"/>
                  <a:pt x="21600" y="16690"/>
                </a:cubicBezTo>
              </a:path>
            </a:pathLst>
          </a:custGeom>
          <a:ln w="1270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9" name="Equation"/>
          <p:cNvSpPr txBox="1"/>
          <p:nvPr/>
        </p:nvSpPr>
        <p:spPr>
          <a:xfrm>
            <a:off x="12681172" y="4718632"/>
            <a:ext cx="514072" cy="6071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F271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  <a:endParaRPr sz="7400">
              <a:solidFill>
                <a:srgbClr val="F27200"/>
              </a:solidFill>
            </a:endParaRPr>
          </a:p>
        </p:txBody>
      </p:sp>
      <p:sp>
        <p:nvSpPr>
          <p:cNvPr id="280" name="Equation"/>
          <p:cNvSpPr txBox="1"/>
          <p:nvPr/>
        </p:nvSpPr>
        <p:spPr>
          <a:xfrm>
            <a:off x="12669894" y="2857906"/>
            <a:ext cx="435129" cy="6080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g</m:t>
                  </m:r>
                </m:oMath>
              </m:oMathPara>
            </a14:m>
            <a:endParaRPr sz="7400">
              <a:solidFill>
                <a:srgbClr val="970E53"/>
              </a:solidFill>
            </a:endParaRPr>
          </a:p>
        </p:txBody>
      </p:sp>
      <p:sp>
        <p:nvSpPr>
          <p:cNvPr id="281" name="Line"/>
          <p:cNvSpPr/>
          <p:nvPr/>
        </p:nvSpPr>
        <p:spPr>
          <a:xfrm>
            <a:off x="2596992" y="4273969"/>
            <a:ext cx="17570097" cy="3499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49" fill="norm" stroke="1" extrusionOk="0">
                <a:moveTo>
                  <a:pt x="0" y="12677"/>
                </a:moveTo>
                <a:cubicBezTo>
                  <a:pt x="1095" y="18836"/>
                  <a:pt x="4463" y="20822"/>
                  <a:pt x="6711" y="16633"/>
                </a:cubicBezTo>
                <a:cubicBezTo>
                  <a:pt x="9280" y="11847"/>
                  <a:pt x="9168" y="-778"/>
                  <a:pt x="13014" y="38"/>
                </a:cubicBezTo>
                <a:cubicBezTo>
                  <a:pt x="15432" y="551"/>
                  <a:pt x="16009" y="7254"/>
                  <a:pt x="17440" y="11582"/>
                </a:cubicBezTo>
                <a:cubicBezTo>
                  <a:pt x="18436" y="14598"/>
                  <a:pt x="19956" y="16464"/>
                  <a:pt x="21600" y="16690"/>
                </a:cubicBezTo>
              </a:path>
            </a:pathLst>
          </a:custGeom>
          <a:ln w="1270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Line"/>
          <p:cNvSpPr/>
          <p:nvPr/>
        </p:nvSpPr>
        <p:spPr>
          <a:xfrm>
            <a:off x="2200564" y="3000903"/>
            <a:ext cx="1" cy="10168197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7" name="Line"/>
          <p:cNvSpPr/>
          <p:nvPr/>
        </p:nvSpPr>
        <p:spPr>
          <a:xfrm flipH="1">
            <a:off x="2157723" y="8385314"/>
            <a:ext cx="2042245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8" name="Equation"/>
          <p:cNvSpPr txBox="1"/>
          <p:nvPr/>
        </p:nvSpPr>
        <p:spPr>
          <a:xfrm>
            <a:off x="12669894" y="2857906"/>
            <a:ext cx="435129" cy="6080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g</m:t>
                  </m:r>
                </m:oMath>
              </m:oMathPara>
            </a14:m>
            <a:endParaRPr sz="7400">
              <a:solidFill>
                <a:srgbClr val="970E53"/>
              </a:solidFill>
            </a:endParaRPr>
          </a:p>
        </p:txBody>
      </p:sp>
      <p:sp>
        <p:nvSpPr>
          <p:cNvPr id="289" name="Line"/>
          <p:cNvSpPr/>
          <p:nvPr/>
        </p:nvSpPr>
        <p:spPr>
          <a:xfrm>
            <a:off x="2596992" y="4273969"/>
            <a:ext cx="17570097" cy="3499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49" fill="norm" stroke="1" extrusionOk="0">
                <a:moveTo>
                  <a:pt x="0" y="12677"/>
                </a:moveTo>
                <a:cubicBezTo>
                  <a:pt x="1095" y="18836"/>
                  <a:pt x="4463" y="20822"/>
                  <a:pt x="6711" y="16633"/>
                </a:cubicBezTo>
                <a:cubicBezTo>
                  <a:pt x="9280" y="11847"/>
                  <a:pt x="9168" y="-778"/>
                  <a:pt x="13014" y="38"/>
                </a:cubicBezTo>
                <a:cubicBezTo>
                  <a:pt x="15432" y="551"/>
                  <a:pt x="16009" y="7254"/>
                  <a:pt x="17440" y="11582"/>
                </a:cubicBezTo>
                <a:cubicBezTo>
                  <a:pt x="18436" y="14598"/>
                  <a:pt x="19956" y="16464"/>
                  <a:pt x="21600" y="16690"/>
                </a:cubicBezTo>
              </a:path>
            </a:pathLst>
          </a:custGeom>
          <a:ln w="1270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0" name="Line"/>
          <p:cNvSpPr/>
          <p:nvPr/>
        </p:nvSpPr>
        <p:spPr>
          <a:xfrm>
            <a:off x="2572801" y="5632793"/>
            <a:ext cx="17570098" cy="2420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49" fill="norm" stroke="1" extrusionOk="0">
                <a:moveTo>
                  <a:pt x="0" y="12677"/>
                </a:moveTo>
                <a:cubicBezTo>
                  <a:pt x="1095" y="18836"/>
                  <a:pt x="4463" y="20822"/>
                  <a:pt x="6711" y="16633"/>
                </a:cubicBezTo>
                <a:cubicBezTo>
                  <a:pt x="9280" y="11847"/>
                  <a:pt x="9168" y="-778"/>
                  <a:pt x="13014" y="38"/>
                </a:cubicBezTo>
                <a:cubicBezTo>
                  <a:pt x="15432" y="551"/>
                  <a:pt x="16009" y="7254"/>
                  <a:pt x="17440" y="11582"/>
                </a:cubicBezTo>
                <a:cubicBezTo>
                  <a:pt x="18436" y="14598"/>
                  <a:pt x="19956" y="16464"/>
                  <a:pt x="21600" y="16690"/>
                </a:cubicBezTo>
              </a:path>
            </a:pathLst>
          </a:custGeom>
          <a:ln w="1270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1" name="Equation"/>
          <p:cNvSpPr txBox="1"/>
          <p:nvPr/>
        </p:nvSpPr>
        <p:spPr>
          <a:xfrm>
            <a:off x="12681172" y="4718632"/>
            <a:ext cx="514072" cy="6071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F271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  <a:endParaRPr sz="7400">
              <a:solidFill>
                <a:srgbClr val="F27200"/>
              </a:solidFill>
            </a:endParaRPr>
          </a:p>
        </p:txBody>
      </p:sp>
      <p:sp>
        <p:nvSpPr>
          <p:cNvPr id="292" name="Line"/>
          <p:cNvSpPr/>
          <p:nvPr/>
        </p:nvSpPr>
        <p:spPr>
          <a:xfrm>
            <a:off x="2652029" y="6610370"/>
            <a:ext cx="17435832" cy="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3" name="Equation"/>
          <p:cNvSpPr txBox="1"/>
          <p:nvPr/>
        </p:nvSpPr>
        <p:spPr>
          <a:xfrm>
            <a:off x="12166652" y="6849549"/>
            <a:ext cx="1271655" cy="8289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</m:ctrlPr>
                      <m:type m:val="lin"/>
                    </m:fPr>
                    <m:num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num>
                    <m:den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den>
                  </m:f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  <p:sp>
        <p:nvSpPr>
          <p:cNvPr id="294" name="Importance sampling PDF (p)        BRDF (g)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Importance sampling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PDF (p)        BRDF (g)</a:t>
            </a:r>
          </a:p>
        </p:txBody>
      </p:sp>
      <p:sp>
        <p:nvSpPr>
          <p:cNvPr id="295" name="Equation"/>
          <p:cNvSpPr txBox="1"/>
          <p:nvPr/>
        </p:nvSpPr>
        <p:spPr>
          <a:xfrm>
            <a:off x="16392428" y="590371"/>
            <a:ext cx="932740" cy="6662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2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∝</m:t>
                  </m:r>
                </m:oMath>
              </m:oMathPara>
            </a14:m>
            <a:endParaRPr sz="12200">
              <a:solidFill>
                <a:srgbClr val="EE220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ame PDF to importance sample BRDF derivative?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>
            <a:lvl1pPr defTabSz="2121354">
              <a:defRPr spc="-147" sz="7394"/>
            </a:lvl1pPr>
          </a:lstStyle>
          <a:p>
            <a:pPr/>
            <a:r>
              <a:t>Same PDF to importance sample BRDF derivative?</a:t>
            </a:r>
          </a:p>
        </p:txBody>
      </p:sp>
      <p:sp>
        <p:nvSpPr>
          <p:cNvPr id="3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Line"/>
          <p:cNvSpPr/>
          <p:nvPr/>
        </p:nvSpPr>
        <p:spPr>
          <a:xfrm>
            <a:off x="2200564" y="3000903"/>
            <a:ext cx="1" cy="10168197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2" name="Line"/>
          <p:cNvSpPr/>
          <p:nvPr/>
        </p:nvSpPr>
        <p:spPr>
          <a:xfrm flipH="1">
            <a:off x="2157723" y="8385314"/>
            <a:ext cx="2042245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3" name="Line"/>
          <p:cNvSpPr/>
          <p:nvPr/>
        </p:nvSpPr>
        <p:spPr>
          <a:xfrm>
            <a:off x="2572801" y="5632793"/>
            <a:ext cx="17570098" cy="2420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49" fill="norm" stroke="1" extrusionOk="0">
                <a:moveTo>
                  <a:pt x="0" y="12677"/>
                </a:moveTo>
                <a:cubicBezTo>
                  <a:pt x="1095" y="18836"/>
                  <a:pt x="4463" y="20822"/>
                  <a:pt x="6711" y="16633"/>
                </a:cubicBezTo>
                <a:cubicBezTo>
                  <a:pt x="9280" y="11847"/>
                  <a:pt x="9168" y="-778"/>
                  <a:pt x="13014" y="38"/>
                </a:cubicBezTo>
                <a:cubicBezTo>
                  <a:pt x="15432" y="551"/>
                  <a:pt x="16009" y="7254"/>
                  <a:pt x="17440" y="11582"/>
                </a:cubicBezTo>
                <a:cubicBezTo>
                  <a:pt x="18436" y="14598"/>
                  <a:pt x="19956" y="16464"/>
                  <a:pt x="21600" y="16690"/>
                </a:cubicBezTo>
              </a:path>
            </a:pathLst>
          </a:custGeom>
          <a:ln w="1270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4" name="Equation"/>
          <p:cNvSpPr txBox="1"/>
          <p:nvPr/>
        </p:nvSpPr>
        <p:spPr>
          <a:xfrm>
            <a:off x="12681172" y="4718632"/>
            <a:ext cx="514072" cy="6071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F271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  <a:endParaRPr sz="7400">
              <a:solidFill>
                <a:srgbClr val="F27200"/>
              </a:solidFill>
            </a:endParaRPr>
          </a:p>
        </p:txBody>
      </p:sp>
      <p:sp>
        <p:nvSpPr>
          <p:cNvPr id="305" name="Equation"/>
          <p:cNvSpPr txBox="1"/>
          <p:nvPr/>
        </p:nvSpPr>
        <p:spPr>
          <a:xfrm>
            <a:off x="12669894" y="2857906"/>
            <a:ext cx="435129" cy="6080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g</m:t>
                  </m:r>
                </m:oMath>
              </m:oMathPara>
            </a14:m>
            <a:endParaRPr sz="7400">
              <a:solidFill>
                <a:srgbClr val="970E53"/>
              </a:solidFill>
            </a:endParaRPr>
          </a:p>
        </p:txBody>
      </p:sp>
      <p:sp>
        <p:nvSpPr>
          <p:cNvPr id="306" name="Line"/>
          <p:cNvSpPr/>
          <p:nvPr/>
        </p:nvSpPr>
        <p:spPr>
          <a:xfrm>
            <a:off x="2596992" y="4273969"/>
            <a:ext cx="17570097" cy="3499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49" fill="norm" stroke="1" extrusionOk="0">
                <a:moveTo>
                  <a:pt x="0" y="12677"/>
                </a:moveTo>
                <a:cubicBezTo>
                  <a:pt x="1095" y="18836"/>
                  <a:pt x="4463" y="20822"/>
                  <a:pt x="6711" y="16633"/>
                </a:cubicBezTo>
                <a:cubicBezTo>
                  <a:pt x="9280" y="11847"/>
                  <a:pt x="9168" y="-778"/>
                  <a:pt x="13014" y="38"/>
                </a:cubicBezTo>
                <a:cubicBezTo>
                  <a:pt x="15432" y="551"/>
                  <a:pt x="16009" y="7254"/>
                  <a:pt x="17440" y="11582"/>
                </a:cubicBezTo>
                <a:cubicBezTo>
                  <a:pt x="18436" y="14598"/>
                  <a:pt x="19956" y="16464"/>
                  <a:pt x="21600" y="16690"/>
                </a:cubicBezTo>
              </a:path>
            </a:pathLst>
          </a:custGeom>
          <a:ln w="1270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ine"/>
          <p:cNvSpPr/>
          <p:nvPr/>
        </p:nvSpPr>
        <p:spPr>
          <a:xfrm>
            <a:off x="2596992" y="4273969"/>
            <a:ext cx="17570097" cy="3499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49" fill="norm" stroke="1" extrusionOk="0">
                <a:moveTo>
                  <a:pt x="0" y="12677"/>
                </a:moveTo>
                <a:cubicBezTo>
                  <a:pt x="1095" y="18836"/>
                  <a:pt x="4463" y="20822"/>
                  <a:pt x="6711" y="16633"/>
                </a:cubicBezTo>
                <a:cubicBezTo>
                  <a:pt x="9280" y="11847"/>
                  <a:pt x="9168" y="-778"/>
                  <a:pt x="13014" y="38"/>
                </a:cubicBezTo>
                <a:cubicBezTo>
                  <a:pt x="15432" y="551"/>
                  <a:pt x="16009" y="7254"/>
                  <a:pt x="17440" y="11582"/>
                </a:cubicBezTo>
                <a:cubicBezTo>
                  <a:pt x="18436" y="14598"/>
                  <a:pt x="19956" y="16464"/>
                  <a:pt x="21600" y="16690"/>
                </a:cubicBezTo>
              </a:path>
            </a:pathLst>
          </a:custGeom>
          <a:ln w="1270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1" name="BRDF      is very different from its derivative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BRDF      is very different from its derivative 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Line"/>
          <p:cNvSpPr/>
          <p:nvPr/>
        </p:nvSpPr>
        <p:spPr>
          <a:xfrm>
            <a:off x="2200564" y="3000903"/>
            <a:ext cx="1" cy="10168197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4" name="Line"/>
          <p:cNvSpPr/>
          <p:nvPr/>
        </p:nvSpPr>
        <p:spPr>
          <a:xfrm flipH="1">
            <a:off x="2157723" y="8385314"/>
            <a:ext cx="2042245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5" name="Equation"/>
          <p:cNvSpPr txBox="1"/>
          <p:nvPr/>
        </p:nvSpPr>
        <p:spPr>
          <a:xfrm>
            <a:off x="9867118" y="4211904"/>
            <a:ext cx="536627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316" name="Line"/>
          <p:cNvSpPr/>
          <p:nvPr/>
        </p:nvSpPr>
        <p:spPr>
          <a:xfrm>
            <a:off x="2596992" y="5263072"/>
            <a:ext cx="17570097" cy="5775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73" fill="norm" stroke="1" extrusionOk="0">
                <a:moveTo>
                  <a:pt x="0" y="4531"/>
                </a:moveTo>
                <a:cubicBezTo>
                  <a:pt x="1128" y="4100"/>
                  <a:pt x="2299" y="5358"/>
                  <a:pt x="2923" y="8142"/>
                </a:cubicBezTo>
                <a:cubicBezTo>
                  <a:pt x="3783" y="11979"/>
                  <a:pt x="3563" y="18257"/>
                  <a:pt x="5313" y="19040"/>
                </a:cubicBezTo>
                <a:cubicBezTo>
                  <a:pt x="9360" y="20849"/>
                  <a:pt x="7084" y="3690"/>
                  <a:pt x="9383" y="560"/>
                </a:cubicBezTo>
                <a:cubicBezTo>
                  <a:pt x="10347" y="-751"/>
                  <a:pt x="11508" y="331"/>
                  <a:pt x="12131" y="2855"/>
                </a:cubicBezTo>
                <a:cubicBezTo>
                  <a:pt x="13492" y="8364"/>
                  <a:pt x="14167" y="17971"/>
                  <a:pt x="15995" y="13634"/>
                </a:cubicBezTo>
                <a:cubicBezTo>
                  <a:pt x="16970" y="11320"/>
                  <a:pt x="15654" y="4447"/>
                  <a:pt x="17440" y="3856"/>
                </a:cubicBezTo>
                <a:cubicBezTo>
                  <a:pt x="20719" y="2771"/>
                  <a:pt x="16420" y="19596"/>
                  <a:pt x="19475" y="18971"/>
                </a:cubicBezTo>
                <a:cubicBezTo>
                  <a:pt x="21573" y="18542"/>
                  <a:pt x="19189" y="6800"/>
                  <a:pt x="21600" y="7005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7" name="Line"/>
          <p:cNvSpPr/>
          <p:nvPr/>
        </p:nvSpPr>
        <p:spPr>
          <a:xfrm>
            <a:off x="2572801" y="5632793"/>
            <a:ext cx="17570098" cy="2420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49" fill="norm" stroke="1" extrusionOk="0">
                <a:moveTo>
                  <a:pt x="0" y="12677"/>
                </a:moveTo>
                <a:cubicBezTo>
                  <a:pt x="1095" y="18836"/>
                  <a:pt x="4463" y="20822"/>
                  <a:pt x="6711" y="16633"/>
                </a:cubicBezTo>
                <a:cubicBezTo>
                  <a:pt x="9280" y="11847"/>
                  <a:pt x="9168" y="-778"/>
                  <a:pt x="13014" y="38"/>
                </a:cubicBezTo>
                <a:cubicBezTo>
                  <a:pt x="15432" y="551"/>
                  <a:pt x="16009" y="7254"/>
                  <a:pt x="17440" y="11582"/>
                </a:cubicBezTo>
                <a:cubicBezTo>
                  <a:pt x="18436" y="14598"/>
                  <a:pt x="19956" y="16464"/>
                  <a:pt x="21600" y="16690"/>
                </a:cubicBezTo>
              </a:path>
            </a:pathLst>
          </a:custGeom>
          <a:ln w="1270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8" name="Equation"/>
          <p:cNvSpPr txBox="1"/>
          <p:nvPr/>
        </p:nvSpPr>
        <p:spPr>
          <a:xfrm>
            <a:off x="12681172" y="4718632"/>
            <a:ext cx="514072" cy="6071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F271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  <a:endParaRPr sz="7400">
              <a:solidFill>
                <a:srgbClr val="F27200"/>
              </a:solidFill>
            </a:endParaRPr>
          </a:p>
        </p:txBody>
      </p:sp>
      <p:sp>
        <p:nvSpPr>
          <p:cNvPr id="319" name="Equation"/>
          <p:cNvSpPr txBox="1"/>
          <p:nvPr/>
        </p:nvSpPr>
        <p:spPr>
          <a:xfrm>
            <a:off x="4559446" y="533475"/>
            <a:ext cx="693853" cy="96959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18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g</m:t>
                  </m:r>
                </m:oMath>
              </m:oMathPara>
            </a14:m>
            <a:endParaRPr sz="11800">
              <a:solidFill>
                <a:srgbClr val="970E53"/>
              </a:solidFill>
            </a:endParaRPr>
          </a:p>
        </p:txBody>
      </p:sp>
      <p:sp>
        <p:nvSpPr>
          <p:cNvPr id="320" name="Equation"/>
          <p:cNvSpPr txBox="1"/>
          <p:nvPr/>
        </p:nvSpPr>
        <p:spPr>
          <a:xfrm>
            <a:off x="12669894" y="2857906"/>
            <a:ext cx="435129" cy="6080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g</m:t>
                  </m:r>
                </m:oMath>
              </m:oMathPara>
            </a14:m>
            <a:endParaRPr sz="7400">
              <a:solidFill>
                <a:srgbClr val="970E53"/>
              </a:solidFill>
            </a:endParaRPr>
          </a:p>
        </p:txBody>
      </p:sp>
      <p:sp>
        <p:nvSpPr>
          <p:cNvPr id="321" name="Equation"/>
          <p:cNvSpPr txBox="1"/>
          <p:nvPr/>
        </p:nvSpPr>
        <p:spPr>
          <a:xfrm>
            <a:off x="22830020" y="478776"/>
            <a:ext cx="696164" cy="10789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96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9600">
              <a:solidFill>
                <a:srgbClr val="0076BA"/>
              </a:solidFill>
            </a:endParaRPr>
          </a:p>
        </p:txBody>
      </p:sp>
      <p:sp>
        <p:nvSpPr>
          <p:cNvPr id="322" name="Zeltner et al: Monte Carlo Estimators for Differential Light Transport"/>
          <p:cNvSpPr txBox="1"/>
          <p:nvPr/>
        </p:nvSpPr>
        <p:spPr>
          <a:xfrm>
            <a:off x="12275583" y="13040866"/>
            <a:ext cx="12593737" cy="100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Zeltner et al: Monte Carlo Estimators for Differential Light Transport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" name="Line"/>
          <p:cNvSpPr/>
          <p:nvPr/>
        </p:nvSpPr>
        <p:spPr>
          <a:xfrm>
            <a:off x="2200564" y="3000903"/>
            <a:ext cx="1" cy="10168197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8" name="Line"/>
          <p:cNvSpPr/>
          <p:nvPr/>
        </p:nvSpPr>
        <p:spPr>
          <a:xfrm flipH="1">
            <a:off x="2157723" y="8385314"/>
            <a:ext cx="2042245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9" name="Equation"/>
          <p:cNvSpPr txBox="1"/>
          <p:nvPr/>
        </p:nvSpPr>
        <p:spPr>
          <a:xfrm>
            <a:off x="10909697" y="3995265"/>
            <a:ext cx="536627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330" name="Line"/>
          <p:cNvSpPr/>
          <p:nvPr/>
        </p:nvSpPr>
        <p:spPr>
          <a:xfrm>
            <a:off x="2596992" y="5263072"/>
            <a:ext cx="17570097" cy="5775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73" fill="norm" stroke="1" extrusionOk="0">
                <a:moveTo>
                  <a:pt x="0" y="4531"/>
                </a:moveTo>
                <a:cubicBezTo>
                  <a:pt x="1128" y="4100"/>
                  <a:pt x="2299" y="5358"/>
                  <a:pt x="2923" y="8142"/>
                </a:cubicBezTo>
                <a:cubicBezTo>
                  <a:pt x="3783" y="11979"/>
                  <a:pt x="3563" y="18257"/>
                  <a:pt x="5313" y="19040"/>
                </a:cubicBezTo>
                <a:cubicBezTo>
                  <a:pt x="9360" y="20849"/>
                  <a:pt x="7084" y="3690"/>
                  <a:pt x="9383" y="560"/>
                </a:cubicBezTo>
                <a:cubicBezTo>
                  <a:pt x="10347" y="-751"/>
                  <a:pt x="11508" y="331"/>
                  <a:pt x="12131" y="2855"/>
                </a:cubicBezTo>
                <a:cubicBezTo>
                  <a:pt x="13492" y="8364"/>
                  <a:pt x="14167" y="17971"/>
                  <a:pt x="15995" y="13634"/>
                </a:cubicBezTo>
                <a:cubicBezTo>
                  <a:pt x="16970" y="11320"/>
                  <a:pt x="15654" y="4447"/>
                  <a:pt x="17440" y="3856"/>
                </a:cubicBezTo>
                <a:cubicBezTo>
                  <a:pt x="20719" y="2771"/>
                  <a:pt x="16420" y="19596"/>
                  <a:pt x="19475" y="18971"/>
                </a:cubicBezTo>
                <a:cubicBezTo>
                  <a:pt x="21573" y="18542"/>
                  <a:pt x="19189" y="6800"/>
                  <a:pt x="21600" y="7005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1" name="Equation"/>
          <p:cNvSpPr txBox="1"/>
          <p:nvPr/>
        </p:nvSpPr>
        <p:spPr>
          <a:xfrm>
            <a:off x="10758495" y="5558111"/>
            <a:ext cx="514071" cy="607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F271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  <a:endParaRPr sz="7400">
              <a:solidFill>
                <a:srgbClr val="F27200"/>
              </a:solidFill>
            </a:endParaRPr>
          </a:p>
        </p:txBody>
      </p:sp>
      <p:sp>
        <p:nvSpPr>
          <p:cNvPr id="332" name="We can construct p      |f|?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We can construct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      |f|?</a:t>
            </a:r>
          </a:p>
        </p:txBody>
      </p:sp>
      <p:sp>
        <p:nvSpPr>
          <p:cNvPr id="333" name="Equation"/>
          <p:cNvSpPr txBox="1"/>
          <p:nvPr/>
        </p:nvSpPr>
        <p:spPr>
          <a:xfrm>
            <a:off x="11200737" y="685151"/>
            <a:ext cx="932740" cy="6662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2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∝</m:t>
                  </m:r>
                </m:oMath>
              </m:oMathPara>
            </a14:m>
            <a:endParaRPr sz="12200">
              <a:solidFill>
                <a:srgbClr val="EE220C"/>
              </a:solidFill>
            </a:endParaRPr>
          </a:p>
        </p:txBody>
      </p:sp>
      <p:sp>
        <p:nvSpPr>
          <p:cNvPr id="334" name="Line"/>
          <p:cNvSpPr/>
          <p:nvPr/>
        </p:nvSpPr>
        <p:spPr>
          <a:xfrm>
            <a:off x="2583473" y="6320050"/>
            <a:ext cx="17601937" cy="2156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02" fill="norm" stroke="1" extrusionOk="0">
                <a:moveTo>
                  <a:pt x="0" y="7814"/>
                </a:moveTo>
                <a:cubicBezTo>
                  <a:pt x="316" y="7120"/>
                  <a:pt x="644" y="6805"/>
                  <a:pt x="973" y="6881"/>
                </a:cubicBezTo>
                <a:cubicBezTo>
                  <a:pt x="1322" y="6963"/>
                  <a:pt x="1675" y="7514"/>
                  <a:pt x="1942" y="9221"/>
                </a:cubicBezTo>
                <a:cubicBezTo>
                  <a:pt x="2443" y="12421"/>
                  <a:pt x="2621" y="19354"/>
                  <a:pt x="3321" y="18722"/>
                </a:cubicBezTo>
                <a:cubicBezTo>
                  <a:pt x="3858" y="18238"/>
                  <a:pt x="3987" y="13307"/>
                  <a:pt x="4340" y="10408"/>
                </a:cubicBezTo>
                <a:cubicBezTo>
                  <a:pt x="4715" y="7326"/>
                  <a:pt x="5302" y="6804"/>
                  <a:pt x="5857" y="7017"/>
                </a:cubicBezTo>
                <a:cubicBezTo>
                  <a:pt x="6292" y="7183"/>
                  <a:pt x="6727" y="7725"/>
                  <a:pt x="7115" y="9232"/>
                </a:cubicBezTo>
                <a:cubicBezTo>
                  <a:pt x="7625" y="11217"/>
                  <a:pt x="8008" y="14682"/>
                  <a:pt x="8177" y="18843"/>
                </a:cubicBezTo>
                <a:cubicBezTo>
                  <a:pt x="7993" y="7957"/>
                  <a:pt x="9205" y="-1264"/>
                  <a:pt x="10637" y="142"/>
                </a:cubicBezTo>
                <a:cubicBezTo>
                  <a:pt x="11314" y="807"/>
                  <a:pt x="11914" y="3998"/>
                  <a:pt x="12357" y="8029"/>
                </a:cubicBezTo>
                <a:cubicBezTo>
                  <a:pt x="12507" y="9391"/>
                  <a:pt x="12645" y="10829"/>
                  <a:pt x="12753" y="12406"/>
                </a:cubicBezTo>
                <a:cubicBezTo>
                  <a:pt x="12844" y="13740"/>
                  <a:pt x="12912" y="15157"/>
                  <a:pt x="13007" y="16478"/>
                </a:cubicBezTo>
                <a:cubicBezTo>
                  <a:pt x="13115" y="17986"/>
                  <a:pt x="13287" y="19313"/>
                  <a:pt x="13497" y="18979"/>
                </a:cubicBezTo>
                <a:cubicBezTo>
                  <a:pt x="14038" y="18118"/>
                  <a:pt x="13687" y="13764"/>
                  <a:pt x="13802" y="10633"/>
                </a:cubicBezTo>
                <a:cubicBezTo>
                  <a:pt x="13894" y="8100"/>
                  <a:pt x="14218" y="6789"/>
                  <a:pt x="14551" y="6041"/>
                </a:cubicBezTo>
                <a:cubicBezTo>
                  <a:pt x="14961" y="5120"/>
                  <a:pt x="15614" y="5132"/>
                  <a:pt x="15829" y="8639"/>
                </a:cubicBezTo>
                <a:cubicBezTo>
                  <a:pt x="16067" y="12541"/>
                  <a:pt x="15587" y="19810"/>
                  <a:pt x="16461" y="18475"/>
                </a:cubicBezTo>
                <a:cubicBezTo>
                  <a:pt x="16944" y="17737"/>
                  <a:pt x="16654" y="13096"/>
                  <a:pt x="16777" y="10058"/>
                </a:cubicBezTo>
                <a:cubicBezTo>
                  <a:pt x="16862" y="7941"/>
                  <a:pt x="17127" y="6735"/>
                  <a:pt x="17408" y="6394"/>
                </a:cubicBezTo>
                <a:cubicBezTo>
                  <a:pt x="17935" y="5754"/>
                  <a:pt x="18438" y="7844"/>
                  <a:pt x="18443" y="11383"/>
                </a:cubicBezTo>
                <a:cubicBezTo>
                  <a:pt x="18448" y="15119"/>
                  <a:pt x="18124" y="20336"/>
                  <a:pt x="18633" y="20094"/>
                </a:cubicBezTo>
                <a:cubicBezTo>
                  <a:pt x="19157" y="19845"/>
                  <a:pt x="18882" y="16022"/>
                  <a:pt x="18946" y="13016"/>
                </a:cubicBezTo>
                <a:cubicBezTo>
                  <a:pt x="18987" y="11062"/>
                  <a:pt x="19158" y="9435"/>
                  <a:pt x="19402" y="9014"/>
                </a:cubicBezTo>
                <a:cubicBezTo>
                  <a:pt x="19697" y="8505"/>
                  <a:pt x="20002" y="9799"/>
                  <a:pt x="20101" y="12152"/>
                </a:cubicBezTo>
                <a:cubicBezTo>
                  <a:pt x="20209" y="14693"/>
                  <a:pt x="20024" y="18230"/>
                  <a:pt x="20469" y="18384"/>
                </a:cubicBezTo>
                <a:cubicBezTo>
                  <a:pt x="20748" y="18480"/>
                  <a:pt x="20782" y="15774"/>
                  <a:pt x="20971" y="14502"/>
                </a:cubicBezTo>
                <a:cubicBezTo>
                  <a:pt x="21148" y="13314"/>
                  <a:pt x="21390" y="13442"/>
                  <a:pt x="21600" y="13480"/>
                </a:cubicBezTo>
              </a:path>
            </a:pathLst>
          </a:custGeom>
          <a:ln w="1270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      |f| has sign variance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p      |f|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t>has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sign variance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0" name="Equation"/>
          <p:cNvSpPr txBox="1"/>
          <p:nvPr/>
        </p:nvSpPr>
        <p:spPr>
          <a:xfrm>
            <a:off x="2196650" y="685151"/>
            <a:ext cx="932740" cy="6662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</m:oMath>
              </m:oMathPara>
            </a14:m>
            <a:endParaRPr sz="12200"/>
          </a:p>
        </p:txBody>
      </p:sp>
      <p:sp>
        <p:nvSpPr>
          <p:cNvPr id="341" name="Line"/>
          <p:cNvSpPr/>
          <p:nvPr/>
        </p:nvSpPr>
        <p:spPr>
          <a:xfrm>
            <a:off x="2200564" y="3000903"/>
            <a:ext cx="1" cy="10168197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2" name="Line"/>
          <p:cNvSpPr/>
          <p:nvPr/>
        </p:nvSpPr>
        <p:spPr>
          <a:xfrm flipH="1">
            <a:off x="2157723" y="8385314"/>
            <a:ext cx="2042245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3" name="Equation"/>
          <p:cNvSpPr txBox="1"/>
          <p:nvPr/>
        </p:nvSpPr>
        <p:spPr>
          <a:xfrm>
            <a:off x="10909697" y="3995265"/>
            <a:ext cx="536627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344" name="Line"/>
          <p:cNvSpPr/>
          <p:nvPr/>
        </p:nvSpPr>
        <p:spPr>
          <a:xfrm>
            <a:off x="2596992" y="5263072"/>
            <a:ext cx="17570097" cy="5775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73" fill="norm" stroke="1" extrusionOk="0">
                <a:moveTo>
                  <a:pt x="0" y="4531"/>
                </a:moveTo>
                <a:cubicBezTo>
                  <a:pt x="1128" y="4100"/>
                  <a:pt x="2299" y="5358"/>
                  <a:pt x="2923" y="8142"/>
                </a:cubicBezTo>
                <a:cubicBezTo>
                  <a:pt x="3783" y="11979"/>
                  <a:pt x="3563" y="18257"/>
                  <a:pt x="5313" y="19040"/>
                </a:cubicBezTo>
                <a:cubicBezTo>
                  <a:pt x="9360" y="20849"/>
                  <a:pt x="7084" y="3690"/>
                  <a:pt x="9383" y="560"/>
                </a:cubicBezTo>
                <a:cubicBezTo>
                  <a:pt x="10347" y="-751"/>
                  <a:pt x="11508" y="331"/>
                  <a:pt x="12131" y="2855"/>
                </a:cubicBezTo>
                <a:cubicBezTo>
                  <a:pt x="13492" y="8364"/>
                  <a:pt x="14167" y="17971"/>
                  <a:pt x="15995" y="13634"/>
                </a:cubicBezTo>
                <a:cubicBezTo>
                  <a:pt x="16970" y="11320"/>
                  <a:pt x="15654" y="4447"/>
                  <a:pt x="17440" y="3856"/>
                </a:cubicBezTo>
                <a:cubicBezTo>
                  <a:pt x="20719" y="2771"/>
                  <a:pt x="16420" y="19596"/>
                  <a:pt x="19475" y="18971"/>
                </a:cubicBezTo>
                <a:cubicBezTo>
                  <a:pt x="21573" y="18542"/>
                  <a:pt x="19189" y="6800"/>
                  <a:pt x="21600" y="7005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5" name="Equation"/>
          <p:cNvSpPr txBox="1"/>
          <p:nvPr/>
        </p:nvSpPr>
        <p:spPr>
          <a:xfrm>
            <a:off x="10758495" y="5558111"/>
            <a:ext cx="514071" cy="607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F271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  <a:endParaRPr sz="7400">
              <a:solidFill>
                <a:srgbClr val="F27200"/>
              </a:solidFill>
            </a:endParaRPr>
          </a:p>
        </p:txBody>
      </p:sp>
      <p:sp>
        <p:nvSpPr>
          <p:cNvPr id="346" name="Line"/>
          <p:cNvSpPr/>
          <p:nvPr/>
        </p:nvSpPr>
        <p:spPr>
          <a:xfrm>
            <a:off x="2583473" y="6320050"/>
            <a:ext cx="17601937" cy="2156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02" fill="norm" stroke="1" extrusionOk="0">
                <a:moveTo>
                  <a:pt x="0" y="7814"/>
                </a:moveTo>
                <a:cubicBezTo>
                  <a:pt x="316" y="7120"/>
                  <a:pt x="644" y="6805"/>
                  <a:pt x="973" y="6881"/>
                </a:cubicBezTo>
                <a:cubicBezTo>
                  <a:pt x="1322" y="6963"/>
                  <a:pt x="1675" y="7514"/>
                  <a:pt x="1942" y="9221"/>
                </a:cubicBezTo>
                <a:cubicBezTo>
                  <a:pt x="2443" y="12421"/>
                  <a:pt x="2621" y="19354"/>
                  <a:pt x="3321" y="18722"/>
                </a:cubicBezTo>
                <a:cubicBezTo>
                  <a:pt x="3858" y="18238"/>
                  <a:pt x="3987" y="13307"/>
                  <a:pt x="4340" y="10408"/>
                </a:cubicBezTo>
                <a:cubicBezTo>
                  <a:pt x="4715" y="7326"/>
                  <a:pt x="5302" y="6804"/>
                  <a:pt x="5857" y="7017"/>
                </a:cubicBezTo>
                <a:cubicBezTo>
                  <a:pt x="6292" y="7183"/>
                  <a:pt x="6727" y="7725"/>
                  <a:pt x="7115" y="9232"/>
                </a:cubicBezTo>
                <a:cubicBezTo>
                  <a:pt x="7625" y="11217"/>
                  <a:pt x="8008" y="14682"/>
                  <a:pt x="8177" y="18843"/>
                </a:cubicBezTo>
                <a:cubicBezTo>
                  <a:pt x="7993" y="7957"/>
                  <a:pt x="9205" y="-1264"/>
                  <a:pt x="10637" y="142"/>
                </a:cubicBezTo>
                <a:cubicBezTo>
                  <a:pt x="11314" y="807"/>
                  <a:pt x="11914" y="3998"/>
                  <a:pt x="12357" y="8029"/>
                </a:cubicBezTo>
                <a:cubicBezTo>
                  <a:pt x="12507" y="9391"/>
                  <a:pt x="12645" y="10829"/>
                  <a:pt x="12753" y="12406"/>
                </a:cubicBezTo>
                <a:cubicBezTo>
                  <a:pt x="12844" y="13740"/>
                  <a:pt x="12912" y="15157"/>
                  <a:pt x="13007" y="16478"/>
                </a:cubicBezTo>
                <a:cubicBezTo>
                  <a:pt x="13115" y="17986"/>
                  <a:pt x="13287" y="19313"/>
                  <a:pt x="13497" y="18979"/>
                </a:cubicBezTo>
                <a:cubicBezTo>
                  <a:pt x="14038" y="18118"/>
                  <a:pt x="13687" y="13764"/>
                  <a:pt x="13802" y="10633"/>
                </a:cubicBezTo>
                <a:cubicBezTo>
                  <a:pt x="13894" y="8100"/>
                  <a:pt x="14218" y="6789"/>
                  <a:pt x="14551" y="6041"/>
                </a:cubicBezTo>
                <a:cubicBezTo>
                  <a:pt x="14961" y="5120"/>
                  <a:pt x="15614" y="5132"/>
                  <a:pt x="15829" y="8639"/>
                </a:cubicBezTo>
                <a:cubicBezTo>
                  <a:pt x="16067" y="12541"/>
                  <a:pt x="15587" y="19810"/>
                  <a:pt x="16461" y="18475"/>
                </a:cubicBezTo>
                <a:cubicBezTo>
                  <a:pt x="16944" y="17737"/>
                  <a:pt x="16654" y="13096"/>
                  <a:pt x="16777" y="10058"/>
                </a:cubicBezTo>
                <a:cubicBezTo>
                  <a:pt x="16862" y="7941"/>
                  <a:pt x="17127" y="6735"/>
                  <a:pt x="17408" y="6394"/>
                </a:cubicBezTo>
                <a:cubicBezTo>
                  <a:pt x="17935" y="5754"/>
                  <a:pt x="18438" y="7844"/>
                  <a:pt x="18443" y="11383"/>
                </a:cubicBezTo>
                <a:cubicBezTo>
                  <a:pt x="18448" y="15119"/>
                  <a:pt x="18124" y="20336"/>
                  <a:pt x="18633" y="20094"/>
                </a:cubicBezTo>
                <a:cubicBezTo>
                  <a:pt x="19157" y="19845"/>
                  <a:pt x="18882" y="16022"/>
                  <a:pt x="18946" y="13016"/>
                </a:cubicBezTo>
                <a:cubicBezTo>
                  <a:pt x="18987" y="11062"/>
                  <a:pt x="19158" y="9435"/>
                  <a:pt x="19402" y="9014"/>
                </a:cubicBezTo>
                <a:cubicBezTo>
                  <a:pt x="19697" y="8505"/>
                  <a:pt x="20002" y="9799"/>
                  <a:pt x="20101" y="12152"/>
                </a:cubicBezTo>
                <a:cubicBezTo>
                  <a:pt x="20209" y="14693"/>
                  <a:pt x="20024" y="18230"/>
                  <a:pt x="20469" y="18384"/>
                </a:cubicBezTo>
                <a:cubicBezTo>
                  <a:pt x="20748" y="18480"/>
                  <a:pt x="20782" y="15774"/>
                  <a:pt x="20971" y="14502"/>
                </a:cubicBezTo>
                <a:cubicBezTo>
                  <a:pt x="21148" y="13314"/>
                  <a:pt x="21390" y="13442"/>
                  <a:pt x="21600" y="13480"/>
                </a:cubicBezTo>
              </a:path>
            </a:pathLst>
          </a:custGeom>
          <a:ln w="1270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7" name="Line"/>
          <p:cNvSpPr/>
          <p:nvPr/>
        </p:nvSpPr>
        <p:spPr>
          <a:xfrm>
            <a:off x="9151220" y="6737370"/>
            <a:ext cx="4235104" cy="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8" name="Line"/>
          <p:cNvSpPr/>
          <p:nvPr/>
        </p:nvSpPr>
        <p:spPr>
          <a:xfrm>
            <a:off x="2779029" y="6737370"/>
            <a:ext cx="2601182" cy="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9" name="Line"/>
          <p:cNvSpPr/>
          <p:nvPr/>
        </p:nvSpPr>
        <p:spPr>
          <a:xfrm>
            <a:off x="15953430" y="6737370"/>
            <a:ext cx="2043604" cy="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0" name="Line"/>
          <p:cNvSpPr/>
          <p:nvPr/>
        </p:nvSpPr>
        <p:spPr>
          <a:xfrm>
            <a:off x="19316486" y="6737370"/>
            <a:ext cx="932739" cy="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1" name="Line"/>
          <p:cNvSpPr/>
          <p:nvPr/>
        </p:nvSpPr>
        <p:spPr>
          <a:xfrm>
            <a:off x="5263906" y="10033259"/>
            <a:ext cx="3998512" cy="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2" name="Line"/>
          <p:cNvSpPr/>
          <p:nvPr/>
        </p:nvSpPr>
        <p:spPr>
          <a:xfrm>
            <a:off x="13269255" y="10033259"/>
            <a:ext cx="2803785" cy="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3" name="Line"/>
          <p:cNvSpPr/>
          <p:nvPr/>
        </p:nvSpPr>
        <p:spPr>
          <a:xfrm>
            <a:off x="17917236" y="10033259"/>
            <a:ext cx="1532068" cy="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4" name="Line"/>
          <p:cNvSpPr/>
          <p:nvPr/>
        </p:nvSpPr>
        <p:spPr>
          <a:xfrm flipV="1">
            <a:off x="5318666" y="6737369"/>
            <a:ext cx="1" cy="329589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5" name="Line"/>
          <p:cNvSpPr/>
          <p:nvPr/>
        </p:nvSpPr>
        <p:spPr>
          <a:xfrm flipV="1">
            <a:off x="9198917" y="6737370"/>
            <a:ext cx="1" cy="329589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6" name="Line"/>
          <p:cNvSpPr/>
          <p:nvPr/>
        </p:nvSpPr>
        <p:spPr>
          <a:xfrm flipV="1">
            <a:off x="13333751" y="6737370"/>
            <a:ext cx="1" cy="329589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7" name="Line"/>
          <p:cNvSpPr/>
          <p:nvPr/>
        </p:nvSpPr>
        <p:spPr>
          <a:xfrm flipV="1">
            <a:off x="16016931" y="6737370"/>
            <a:ext cx="1" cy="329589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8" name="Line"/>
          <p:cNvSpPr/>
          <p:nvPr/>
        </p:nvSpPr>
        <p:spPr>
          <a:xfrm flipV="1">
            <a:off x="17931208" y="6737370"/>
            <a:ext cx="1" cy="329589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9" name="Line"/>
          <p:cNvSpPr/>
          <p:nvPr/>
        </p:nvSpPr>
        <p:spPr>
          <a:xfrm flipV="1">
            <a:off x="19385125" y="6737370"/>
            <a:ext cx="1" cy="3295891"/>
          </a:xfrm>
          <a:prstGeom prst="line">
            <a:avLst/>
          </a:pr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0" name="Equation"/>
          <p:cNvSpPr txBox="1"/>
          <p:nvPr/>
        </p:nvSpPr>
        <p:spPr>
          <a:xfrm>
            <a:off x="4286384" y="5563251"/>
            <a:ext cx="1208688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</m:ctrlPr>
                      <m:type m:val="lin"/>
                    </m:fPr>
                    <m:num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num>
                    <m:den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den>
                  </m:f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Key Idea: decompose real-valued into sum of positive and negative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1609303">
              <a:defRPr spc="-112" sz="5610"/>
            </a:pPr>
            <a:r>
              <a:t>Key Idea: decompose </a:t>
            </a:r>
            <a:r>
              <a:rPr>
                <a:gradFill flip="none" rotWithShape="1">
                  <a:gsLst>
                    <a:gs pos="0">
                      <a:schemeClr val="accent3">
                        <a:hueOff val="362282"/>
                        <a:satOff val="31803"/>
                        <a:lumOff val="-18242"/>
                      </a:schemeClr>
                    </a:gs>
                    <a:gs pos="100000">
                      <a:schemeClr val="accent5">
                        <a:hueOff val="-82419"/>
                        <a:satOff val="-9513"/>
                        <a:lumOff val="-16343"/>
                      </a:schemeClr>
                    </a:gs>
                  </a:gsLst>
                  <a:lin ang="0" scaled="0"/>
                </a:gradFill>
              </a:rPr>
              <a:t>real-valued</a:t>
            </a:r>
            <a:r>
              <a:t> into sum of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positive</a:t>
            </a:r>
            <a:r>
              <a:t> and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negative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xfrm>
            <a:off x="13157200" y="13080999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9" name="Group"/>
          <p:cNvGrpSpPr/>
          <p:nvPr/>
        </p:nvGrpSpPr>
        <p:grpSpPr>
          <a:xfrm>
            <a:off x="256885" y="5191294"/>
            <a:ext cx="10823919" cy="5389155"/>
            <a:chOff x="0" y="0"/>
            <a:chExt cx="10823918" cy="5389153"/>
          </a:xfrm>
        </p:grpSpPr>
        <p:sp>
          <p:nvSpPr>
            <p:cNvPr id="366" name="Line"/>
            <p:cNvSpPr/>
            <p:nvPr/>
          </p:nvSpPr>
          <p:spPr>
            <a:xfrm>
              <a:off x="22705" y="0"/>
              <a:ext cx="1" cy="5389154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7" name="Line"/>
            <p:cNvSpPr/>
            <p:nvPr/>
          </p:nvSpPr>
          <p:spPr>
            <a:xfrm flipH="1">
              <a:off x="0" y="2853743"/>
              <a:ext cx="10823919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8" name="Line"/>
            <p:cNvSpPr/>
            <p:nvPr/>
          </p:nvSpPr>
          <p:spPr>
            <a:xfrm>
              <a:off x="232813" y="1198951"/>
              <a:ext cx="9312169" cy="306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73" fill="norm" stroke="1" extrusionOk="0">
                  <a:moveTo>
                    <a:pt x="0" y="4531"/>
                  </a:moveTo>
                  <a:cubicBezTo>
                    <a:pt x="1128" y="4100"/>
                    <a:pt x="2299" y="5358"/>
                    <a:pt x="2923" y="8142"/>
                  </a:cubicBezTo>
                  <a:cubicBezTo>
                    <a:pt x="3783" y="11979"/>
                    <a:pt x="3563" y="18257"/>
                    <a:pt x="5313" y="19040"/>
                  </a:cubicBezTo>
                  <a:cubicBezTo>
                    <a:pt x="9360" y="20849"/>
                    <a:pt x="7084" y="3690"/>
                    <a:pt x="9383" y="560"/>
                  </a:cubicBezTo>
                  <a:cubicBezTo>
                    <a:pt x="10347" y="-751"/>
                    <a:pt x="11508" y="331"/>
                    <a:pt x="12131" y="2855"/>
                  </a:cubicBezTo>
                  <a:cubicBezTo>
                    <a:pt x="13492" y="8364"/>
                    <a:pt x="14167" y="17971"/>
                    <a:pt x="15995" y="13634"/>
                  </a:cubicBezTo>
                  <a:cubicBezTo>
                    <a:pt x="16970" y="11320"/>
                    <a:pt x="15654" y="4447"/>
                    <a:pt x="17440" y="3856"/>
                  </a:cubicBezTo>
                  <a:cubicBezTo>
                    <a:pt x="20719" y="2771"/>
                    <a:pt x="16420" y="19596"/>
                    <a:pt x="19475" y="18971"/>
                  </a:cubicBezTo>
                  <a:cubicBezTo>
                    <a:pt x="21573" y="18542"/>
                    <a:pt x="19189" y="6800"/>
                    <a:pt x="21600" y="7005"/>
                  </a:cubicBezTo>
                </a:path>
              </a:pathLst>
            </a:custGeom>
            <a:noFill/>
            <a:ln w="1270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70" name="Equation"/>
          <p:cNvSpPr txBox="1"/>
          <p:nvPr/>
        </p:nvSpPr>
        <p:spPr>
          <a:xfrm>
            <a:off x="4635446" y="5213863"/>
            <a:ext cx="536626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371" name="precisely the decomposition is non-negative and non-positive"/>
          <p:cNvSpPr txBox="1"/>
          <p:nvPr/>
        </p:nvSpPr>
        <p:spPr>
          <a:xfrm>
            <a:off x="12939041" y="13120527"/>
            <a:ext cx="125937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precisely the decomposition is non-negative and non-positive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Key Idea: decompose real-valued into sum of positive and negative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1609303">
              <a:defRPr spc="-112" sz="5610"/>
            </a:pPr>
            <a:r>
              <a:t>Key Idea: decompose </a:t>
            </a:r>
            <a:r>
              <a:rPr>
                <a:gradFill flip="none" rotWithShape="1">
                  <a:gsLst>
                    <a:gs pos="0">
                      <a:schemeClr val="accent3">
                        <a:hueOff val="362282"/>
                        <a:satOff val="31803"/>
                        <a:lumOff val="-18242"/>
                      </a:schemeClr>
                    </a:gs>
                    <a:gs pos="100000">
                      <a:schemeClr val="accent5">
                        <a:hueOff val="-82419"/>
                        <a:satOff val="-9513"/>
                        <a:lumOff val="-16343"/>
                      </a:schemeClr>
                    </a:gs>
                  </a:gsLst>
                  <a:lin ang="0" scaled="0"/>
                </a:gradFill>
              </a:rPr>
              <a:t>real-valued</a:t>
            </a:r>
            <a:r>
              <a:t> into sum of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positive</a:t>
            </a:r>
            <a:r>
              <a:t> and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negative</a:t>
            </a:r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xfrm>
            <a:off x="13157200" y="13080999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0" name="Group"/>
          <p:cNvGrpSpPr/>
          <p:nvPr/>
        </p:nvGrpSpPr>
        <p:grpSpPr>
          <a:xfrm>
            <a:off x="256885" y="5191294"/>
            <a:ext cx="10823919" cy="5389155"/>
            <a:chOff x="0" y="0"/>
            <a:chExt cx="10823918" cy="5389153"/>
          </a:xfrm>
        </p:grpSpPr>
        <p:sp>
          <p:nvSpPr>
            <p:cNvPr id="377" name="Line"/>
            <p:cNvSpPr/>
            <p:nvPr/>
          </p:nvSpPr>
          <p:spPr>
            <a:xfrm>
              <a:off x="22705" y="0"/>
              <a:ext cx="1" cy="5389154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8" name="Line"/>
            <p:cNvSpPr/>
            <p:nvPr/>
          </p:nvSpPr>
          <p:spPr>
            <a:xfrm flipH="1">
              <a:off x="0" y="2853743"/>
              <a:ext cx="10823919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9" name="Line"/>
            <p:cNvSpPr/>
            <p:nvPr/>
          </p:nvSpPr>
          <p:spPr>
            <a:xfrm>
              <a:off x="232813" y="1198951"/>
              <a:ext cx="9312169" cy="306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73" fill="norm" stroke="1" extrusionOk="0">
                  <a:moveTo>
                    <a:pt x="0" y="4531"/>
                  </a:moveTo>
                  <a:cubicBezTo>
                    <a:pt x="1128" y="4100"/>
                    <a:pt x="2299" y="5358"/>
                    <a:pt x="2923" y="8142"/>
                  </a:cubicBezTo>
                  <a:cubicBezTo>
                    <a:pt x="3783" y="11979"/>
                    <a:pt x="3563" y="18257"/>
                    <a:pt x="5313" y="19040"/>
                  </a:cubicBezTo>
                  <a:cubicBezTo>
                    <a:pt x="9360" y="20849"/>
                    <a:pt x="7084" y="3690"/>
                    <a:pt x="9383" y="560"/>
                  </a:cubicBezTo>
                  <a:cubicBezTo>
                    <a:pt x="10347" y="-751"/>
                    <a:pt x="11508" y="331"/>
                    <a:pt x="12131" y="2855"/>
                  </a:cubicBezTo>
                  <a:cubicBezTo>
                    <a:pt x="13492" y="8364"/>
                    <a:pt x="14167" y="17971"/>
                    <a:pt x="15995" y="13634"/>
                  </a:cubicBezTo>
                  <a:cubicBezTo>
                    <a:pt x="16970" y="11320"/>
                    <a:pt x="15654" y="4447"/>
                    <a:pt x="17440" y="3856"/>
                  </a:cubicBezTo>
                  <a:cubicBezTo>
                    <a:pt x="20719" y="2771"/>
                    <a:pt x="16420" y="19596"/>
                    <a:pt x="19475" y="18971"/>
                  </a:cubicBezTo>
                  <a:cubicBezTo>
                    <a:pt x="21573" y="18542"/>
                    <a:pt x="19189" y="6800"/>
                    <a:pt x="21600" y="7005"/>
                  </a:cubicBezTo>
                </a:path>
              </a:pathLst>
            </a:custGeom>
            <a:noFill/>
            <a:ln w="1270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81" name="Line"/>
          <p:cNvSpPr/>
          <p:nvPr/>
        </p:nvSpPr>
        <p:spPr>
          <a:xfrm>
            <a:off x="13509793" y="1933299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2" name="Line"/>
          <p:cNvSpPr/>
          <p:nvPr/>
        </p:nvSpPr>
        <p:spPr>
          <a:xfrm flipH="1">
            <a:off x="13487088" y="4787042"/>
            <a:ext cx="1082392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3" name="Line"/>
          <p:cNvSpPr/>
          <p:nvPr/>
        </p:nvSpPr>
        <p:spPr>
          <a:xfrm>
            <a:off x="13719902" y="3136290"/>
            <a:ext cx="9312169" cy="168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64" fill="norm" stroke="1" extrusionOk="0">
                <a:moveTo>
                  <a:pt x="0" y="8616"/>
                </a:moveTo>
                <a:cubicBezTo>
                  <a:pt x="1144" y="7455"/>
                  <a:pt x="2342" y="10013"/>
                  <a:pt x="2923" y="15497"/>
                </a:cubicBezTo>
                <a:cubicBezTo>
                  <a:pt x="3055" y="16743"/>
                  <a:pt x="3149" y="18083"/>
                  <a:pt x="3201" y="19478"/>
                </a:cubicBezTo>
                <a:lnTo>
                  <a:pt x="8067" y="19558"/>
                </a:lnTo>
                <a:cubicBezTo>
                  <a:pt x="8098" y="18280"/>
                  <a:pt x="8124" y="17001"/>
                  <a:pt x="8152" y="15721"/>
                </a:cubicBezTo>
                <a:cubicBezTo>
                  <a:pt x="8199" y="13579"/>
                  <a:pt x="8259" y="11487"/>
                  <a:pt x="8346" y="9553"/>
                </a:cubicBezTo>
                <a:cubicBezTo>
                  <a:pt x="8520" y="5717"/>
                  <a:pt x="8807" y="2541"/>
                  <a:pt x="9383" y="1050"/>
                </a:cubicBezTo>
                <a:cubicBezTo>
                  <a:pt x="10344" y="-1436"/>
                  <a:pt x="11494" y="681"/>
                  <a:pt x="12131" y="5424"/>
                </a:cubicBezTo>
                <a:cubicBezTo>
                  <a:pt x="12482" y="8034"/>
                  <a:pt x="12798" y="11092"/>
                  <a:pt x="13052" y="14224"/>
                </a:cubicBezTo>
                <a:cubicBezTo>
                  <a:pt x="13195" y="15986"/>
                  <a:pt x="13327" y="17770"/>
                  <a:pt x="13457" y="19560"/>
                </a:cubicBezTo>
                <a:lnTo>
                  <a:pt x="16410" y="19345"/>
                </a:lnTo>
                <a:cubicBezTo>
                  <a:pt x="16395" y="18037"/>
                  <a:pt x="16400" y="16711"/>
                  <a:pt x="16414" y="15415"/>
                </a:cubicBezTo>
                <a:cubicBezTo>
                  <a:pt x="16454" y="11502"/>
                  <a:pt x="16566" y="7948"/>
                  <a:pt x="17440" y="7331"/>
                </a:cubicBezTo>
                <a:cubicBezTo>
                  <a:pt x="18266" y="6746"/>
                  <a:pt x="18625" y="8334"/>
                  <a:pt x="18733" y="11025"/>
                </a:cubicBezTo>
                <a:cubicBezTo>
                  <a:pt x="18788" y="12380"/>
                  <a:pt x="18776" y="13992"/>
                  <a:pt x="18745" y="15737"/>
                </a:cubicBezTo>
                <a:cubicBezTo>
                  <a:pt x="18729" y="16631"/>
                  <a:pt x="18709" y="17549"/>
                  <a:pt x="18669" y="18462"/>
                </a:cubicBezTo>
                <a:cubicBezTo>
                  <a:pt x="18658" y="18699"/>
                  <a:pt x="18646" y="18935"/>
                  <a:pt x="18633" y="19169"/>
                </a:cubicBezTo>
                <a:cubicBezTo>
                  <a:pt x="18620" y="19403"/>
                  <a:pt x="18606" y="19634"/>
                  <a:pt x="18590" y="19864"/>
                </a:cubicBezTo>
                <a:lnTo>
                  <a:pt x="20423" y="20164"/>
                </a:lnTo>
                <a:cubicBezTo>
                  <a:pt x="20395" y="18944"/>
                  <a:pt x="20441" y="17716"/>
                  <a:pt x="20547" y="16617"/>
                </a:cubicBezTo>
                <a:cubicBezTo>
                  <a:pt x="20741" y="14618"/>
                  <a:pt x="21070" y="13244"/>
                  <a:pt x="21600" y="13329"/>
                </a:cubicBezTo>
              </a:path>
            </a:pathLst>
          </a:cu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4" name="Line"/>
          <p:cNvSpPr/>
          <p:nvPr/>
        </p:nvSpPr>
        <p:spPr>
          <a:xfrm>
            <a:off x="13509793" y="7615678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5" name="Line"/>
          <p:cNvSpPr/>
          <p:nvPr/>
        </p:nvSpPr>
        <p:spPr>
          <a:xfrm flipH="1">
            <a:off x="13487088" y="10469421"/>
            <a:ext cx="1082392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6" name="Line"/>
          <p:cNvSpPr/>
          <p:nvPr/>
        </p:nvSpPr>
        <p:spPr>
          <a:xfrm>
            <a:off x="13738624" y="10447340"/>
            <a:ext cx="8988100" cy="1445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19580" fill="norm" stroke="1" extrusionOk="0">
                <a:moveTo>
                  <a:pt x="0" y="413"/>
                </a:moveTo>
                <a:lnTo>
                  <a:pt x="1635" y="270"/>
                </a:lnTo>
                <a:lnTo>
                  <a:pt x="3449" y="742"/>
                </a:lnTo>
                <a:cubicBezTo>
                  <a:pt x="3315" y="5403"/>
                  <a:pt x="3522" y="9888"/>
                  <a:pt x="3973" y="13464"/>
                </a:cubicBezTo>
                <a:cubicBezTo>
                  <a:pt x="4322" y="16227"/>
                  <a:pt x="4821" y="18442"/>
                  <a:pt x="5444" y="19147"/>
                </a:cubicBezTo>
                <a:cubicBezTo>
                  <a:pt x="7315" y="21266"/>
                  <a:pt x="8855" y="10811"/>
                  <a:pt x="8150" y="788"/>
                </a:cubicBezTo>
                <a:lnTo>
                  <a:pt x="14058" y="1100"/>
                </a:lnTo>
                <a:cubicBezTo>
                  <a:pt x="14172" y="7759"/>
                  <a:pt x="15491" y="11293"/>
                  <a:pt x="16478" y="7457"/>
                </a:cubicBezTo>
                <a:cubicBezTo>
                  <a:pt x="16896" y="5833"/>
                  <a:pt x="17115" y="3017"/>
                  <a:pt x="17049" y="177"/>
                </a:cubicBezTo>
                <a:lnTo>
                  <a:pt x="19281" y="634"/>
                </a:lnTo>
                <a:cubicBezTo>
                  <a:pt x="19185" y="4754"/>
                  <a:pt x="19218" y="8819"/>
                  <a:pt x="19354" y="12840"/>
                </a:cubicBezTo>
                <a:cubicBezTo>
                  <a:pt x="19443" y="15477"/>
                  <a:pt x="19620" y="18220"/>
                  <a:pt x="20073" y="18999"/>
                </a:cubicBezTo>
                <a:cubicBezTo>
                  <a:pt x="21585" y="21600"/>
                  <a:pt x="21600" y="15035"/>
                  <a:pt x="21502" y="7866"/>
                </a:cubicBezTo>
                <a:cubicBezTo>
                  <a:pt x="21478" y="6075"/>
                  <a:pt x="21447" y="4245"/>
                  <a:pt x="21431" y="2511"/>
                </a:cubicBezTo>
                <a:cubicBezTo>
                  <a:pt x="21427" y="2078"/>
                  <a:pt x="21424" y="1651"/>
                  <a:pt x="21421" y="1231"/>
                </a:cubicBezTo>
                <a:lnTo>
                  <a:pt x="21420" y="0"/>
                </a:lnTo>
              </a:path>
            </a:pathLst>
          </a:cu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7" name="Equation"/>
          <p:cNvSpPr txBox="1"/>
          <p:nvPr/>
        </p:nvSpPr>
        <p:spPr>
          <a:xfrm>
            <a:off x="4635446" y="5213863"/>
            <a:ext cx="536626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388" name="Equation"/>
          <p:cNvSpPr txBox="1"/>
          <p:nvPr/>
        </p:nvSpPr>
        <p:spPr>
          <a:xfrm>
            <a:off x="17525993" y="1933299"/>
            <a:ext cx="935609" cy="9072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  <p:sp>
        <p:nvSpPr>
          <p:cNvPr id="389" name="Equation"/>
          <p:cNvSpPr txBox="1"/>
          <p:nvPr/>
        </p:nvSpPr>
        <p:spPr>
          <a:xfrm>
            <a:off x="17725483" y="11105005"/>
            <a:ext cx="914924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EE220C"/>
              </a:solidFill>
            </a:endParaRPr>
          </a:p>
        </p:txBody>
      </p:sp>
      <p:sp>
        <p:nvSpPr>
          <p:cNvPr id="390" name="Equation"/>
          <p:cNvSpPr txBox="1"/>
          <p:nvPr/>
        </p:nvSpPr>
        <p:spPr>
          <a:xfrm>
            <a:off x="17724953" y="6685779"/>
            <a:ext cx="1321766" cy="1321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17700"/>
          </a:p>
        </p:txBody>
      </p:sp>
      <p:sp>
        <p:nvSpPr>
          <p:cNvPr id="391" name="Equation"/>
          <p:cNvSpPr txBox="1"/>
          <p:nvPr/>
        </p:nvSpPr>
        <p:spPr>
          <a:xfrm>
            <a:off x="11511372" y="7586900"/>
            <a:ext cx="1324014" cy="5979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17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nverse rendering via derivatives of images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Inverse rendering via derivatives of images 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3" name="living_room_init.png" descr="living_room_in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72383" y="3205871"/>
            <a:ext cx="3420560" cy="3420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 Shot 2018-11-28 at 09.59.22.png" descr="Screen Shot 2018-11-28 at 09.59.22.png"/>
          <p:cNvPicPr>
            <a:picLocks noChangeAspect="1"/>
          </p:cNvPicPr>
          <p:nvPr/>
        </p:nvPicPr>
        <p:blipFill>
          <a:blip r:embed="rId4">
            <a:extLst/>
          </a:blip>
          <a:srcRect l="16995" t="0" r="7286" b="0"/>
          <a:stretch>
            <a:fillRect/>
          </a:stretch>
        </p:blipFill>
        <p:spPr>
          <a:xfrm>
            <a:off x="3974942" y="3401114"/>
            <a:ext cx="3708076" cy="31996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3D scene"/>
          <p:cNvSpPr txBox="1"/>
          <p:nvPr/>
        </p:nvSpPr>
        <p:spPr>
          <a:xfrm>
            <a:off x="3038439" y="6642076"/>
            <a:ext cx="5955346" cy="4679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2" tIns="64292" rIns="64292" bIns="64292">
            <a:spAutoFit/>
          </a:bodyPr>
          <a:lstStyle/>
          <a:p>
            <a:pPr defTabSz="1285875">
              <a:defRPr sz="6000">
                <a:solidFill>
                  <a:srgbClr val="000000"/>
                </a:solidFill>
              </a:defRPr>
            </a:pPr>
            <a:r>
              <a:t>3D scene:</a:t>
            </a:r>
          </a:p>
          <a:p>
            <a:pPr defTabSz="1285875">
              <a:defRPr sz="6000">
                <a:solidFill>
                  <a:srgbClr val="000000"/>
                </a:solidFill>
              </a:defRPr>
            </a:pPr>
            <a:r>
              <a:t>triangle positions</a:t>
            </a:r>
          </a:p>
          <a:p>
            <a:pPr defTabSz="1285875">
              <a:defRPr sz="6000">
                <a:solidFill>
                  <a:srgbClr val="000000"/>
                </a:solidFill>
              </a:defRPr>
            </a:pPr>
            <a:r>
              <a:t>camera pose</a:t>
            </a:r>
          </a:p>
          <a:p>
            <a:pPr defTabSz="1285875">
              <a:defRPr sz="6000">
                <a:solidFill>
                  <a:srgbClr val="000000"/>
                </a:solidFill>
              </a:defRPr>
            </a:pPr>
            <a:r>
              <a:t>materials</a:t>
            </a:r>
          </a:p>
          <a:p>
            <a:pPr defTabSz="1285875">
              <a:defRPr sz="6000">
                <a:solidFill>
                  <a:srgbClr val="000000"/>
                </a:solidFill>
              </a:defRPr>
            </a:pPr>
            <a:r>
              <a:t>…</a:t>
            </a:r>
          </a:p>
        </p:txBody>
      </p:sp>
      <p:sp>
        <p:nvSpPr>
          <p:cNvPr id="186" name="3D scene"/>
          <p:cNvSpPr txBox="1"/>
          <p:nvPr/>
        </p:nvSpPr>
        <p:spPr>
          <a:xfrm>
            <a:off x="12874558" y="6668209"/>
            <a:ext cx="2389122" cy="10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2" tIns="64292" rIns="64292" bIns="64292">
            <a:spAutoFit/>
          </a:bodyPr>
          <a:lstStyle>
            <a:lvl1pPr algn="l" defTabSz="1285875">
              <a:defRPr sz="6500">
                <a:solidFill>
                  <a:srgbClr val="000000"/>
                </a:solidFill>
              </a:defRPr>
            </a:lvl1pPr>
          </a:lstStyle>
          <a:p>
            <a:pPr/>
            <a:r>
              <a:t>image</a:t>
            </a:r>
          </a:p>
        </p:txBody>
      </p:sp>
      <p:sp>
        <p:nvSpPr>
          <p:cNvPr id="187" name="Line"/>
          <p:cNvSpPr/>
          <p:nvPr/>
        </p:nvSpPr>
        <p:spPr>
          <a:xfrm>
            <a:off x="8123663" y="4420346"/>
            <a:ext cx="3708004" cy="1"/>
          </a:xfrm>
          <a:prstGeom prst="line">
            <a:avLst/>
          </a:prstGeom>
          <a:ln w="127000">
            <a:solidFill>
              <a:srgbClr val="40566A"/>
            </a:solidFill>
            <a:miter/>
            <a:tailEnd type="triangle"/>
          </a:ln>
        </p:spPr>
        <p:txBody>
          <a:bodyPr lIns="64293" tIns="64293" rIns="64293" bIns="64293"/>
          <a:lstStyle/>
          <a:p>
            <a:pPr algn="l" defTabSz="1285875">
              <a:defRPr>
                <a:solidFill>
                  <a:srgbClr val="001E3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8" name="3D scene"/>
          <p:cNvSpPr txBox="1"/>
          <p:nvPr/>
        </p:nvSpPr>
        <p:spPr>
          <a:xfrm>
            <a:off x="13043670" y="11746049"/>
            <a:ext cx="2273552" cy="10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2" tIns="64292" rIns="64292" bIns="64292">
            <a:spAutoFit/>
          </a:bodyPr>
          <a:lstStyle>
            <a:lvl1pPr algn="l" defTabSz="1285875">
              <a:defRPr sz="6500">
                <a:solidFill>
                  <a:srgbClr val="000000"/>
                </a:solidFill>
              </a:defRPr>
            </a:lvl1pPr>
          </a:lstStyle>
          <a:p>
            <a:pPr/>
            <a:r>
              <a:t>target</a:t>
            </a:r>
          </a:p>
        </p:txBody>
      </p:sp>
      <p:sp>
        <p:nvSpPr>
          <p:cNvPr id="189" name="∇ loss"/>
          <p:cNvSpPr/>
          <p:nvPr/>
        </p:nvSpPr>
        <p:spPr>
          <a:xfrm>
            <a:off x="17286271" y="6911022"/>
            <a:ext cx="4059290" cy="1661597"/>
          </a:xfrm>
          <a:prstGeom prst="roundRect">
            <a:avLst>
              <a:gd name="adj" fmla="val 35641"/>
            </a:avLst>
          </a:prstGeom>
          <a:solidFill>
            <a:srgbClr val="E0633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0458" tIns="100458" rIns="100458" bIns="100458" anchor="ctr"/>
          <a:lstStyle/>
          <a:p>
            <a:pPr lvl="1" indent="0" defTabSz="1155278">
              <a:defRPr sz="6500">
                <a:solidFill>
                  <a:srgbClr val="FFFFFF"/>
                </a:solidFill>
              </a:defRPr>
            </a:pPr>
            <a:r>
              <a:t>∇ loss</a:t>
            </a:r>
          </a:p>
        </p:txBody>
      </p:sp>
      <p:sp>
        <p:nvSpPr>
          <p:cNvPr id="190" name="Line"/>
          <p:cNvSpPr/>
          <p:nvPr/>
        </p:nvSpPr>
        <p:spPr>
          <a:xfrm>
            <a:off x="16491088" y="3822606"/>
            <a:ext cx="2401524" cy="2401524"/>
          </a:xfrm>
          <a:prstGeom prst="line">
            <a:avLst/>
          </a:prstGeom>
          <a:ln w="127000">
            <a:solidFill>
              <a:srgbClr val="40566A"/>
            </a:solidFill>
            <a:miter/>
            <a:tailEnd type="triangle"/>
          </a:ln>
        </p:spPr>
        <p:txBody>
          <a:bodyPr lIns="64293" tIns="64293" rIns="64293" bIns="64293"/>
          <a:lstStyle/>
          <a:p>
            <a:pPr algn="l" defTabSz="1285875">
              <a:defRPr>
                <a:solidFill>
                  <a:srgbClr val="001E3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" name="Line"/>
          <p:cNvSpPr/>
          <p:nvPr/>
        </p:nvSpPr>
        <p:spPr>
          <a:xfrm flipV="1">
            <a:off x="16599306" y="8996074"/>
            <a:ext cx="1728195" cy="1728194"/>
          </a:xfrm>
          <a:prstGeom prst="line">
            <a:avLst/>
          </a:prstGeom>
          <a:ln w="127000">
            <a:solidFill>
              <a:srgbClr val="40566A"/>
            </a:solidFill>
            <a:miter/>
            <a:tailEnd type="triangle"/>
          </a:ln>
        </p:spPr>
        <p:txBody>
          <a:bodyPr lIns="64293" tIns="64293" rIns="64293" bIns="64293"/>
          <a:lstStyle/>
          <a:p>
            <a:pPr algn="l" defTabSz="1285875">
              <a:defRPr>
                <a:solidFill>
                  <a:srgbClr val="001E3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92" name="living_room_target.png" descr="living_room_targe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44433" y="8028620"/>
            <a:ext cx="3708004" cy="370800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3D scene"/>
          <p:cNvSpPr txBox="1"/>
          <p:nvPr/>
        </p:nvSpPr>
        <p:spPr>
          <a:xfrm>
            <a:off x="4565390" y="2416106"/>
            <a:ext cx="2527108" cy="102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2" tIns="64292" rIns="64292" bIns="64292">
            <a:spAutoFit/>
          </a:bodyPr>
          <a:lstStyle>
            <a:lvl1pPr algn="l" defTabSz="1285875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update</a:t>
            </a:r>
          </a:p>
        </p:txBody>
      </p:sp>
      <p:sp>
        <p:nvSpPr>
          <p:cNvPr id="194" name="3D scene"/>
          <p:cNvSpPr txBox="1"/>
          <p:nvPr/>
        </p:nvSpPr>
        <p:spPr>
          <a:xfrm>
            <a:off x="18858989" y="12906319"/>
            <a:ext cx="5456998" cy="723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2" tIns="64292" rIns="64292" bIns="64292">
            <a:spAutoFit/>
          </a:bodyPr>
          <a:lstStyle>
            <a:lvl1pPr algn="l" defTabSz="1285875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slide credit: Tzu-Mao 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ositivization — Owen and Zhou 2000.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Positivization — Owen and Zhou 2000.</a:t>
            </a:r>
          </a:p>
        </p:txBody>
      </p:sp>
      <p:sp>
        <p:nvSpPr>
          <p:cNvPr id="3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Line"/>
          <p:cNvSpPr/>
          <p:nvPr/>
        </p:nvSpPr>
        <p:spPr>
          <a:xfrm>
            <a:off x="362473" y="5681932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8" name="Line"/>
          <p:cNvSpPr/>
          <p:nvPr/>
        </p:nvSpPr>
        <p:spPr>
          <a:xfrm flipH="1">
            <a:off x="339768" y="8535675"/>
            <a:ext cx="10823919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9" name="Line"/>
          <p:cNvSpPr/>
          <p:nvPr/>
        </p:nvSpPr>
        <p:spPr>
          <a:xfrm>
            <a:off x="572581" y="6884923"/>
            <a:ext cx="9312170" cy="168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64" fill="norm" stroke="1" extrusionOk="0">
                <a:moveTo>
                  <a:pt x="0" y="8616"/>
                </a:moveTo>
                <a:cubicBezTo>
                  <a:pt x="1144" y="7455"/>
                  <a:pt x="2342" y="10013"/>
                  <a:pt x="2923" y="15497"/>
                </a:cubicBezTo>
                <a:cubicBezTo>
                  <a:pt x="3055" y="16743"/>
                  <a:pt x="3149" y="18083"/>
                  <a:pt x="3201" y="19478"/>
                </a:cubicBezTo>
                <a:lnTo>
                  <a:pt x="8067" y="19558"/>
                </a:lnTo>
                <a:cubicBezTo>
                  <a:pt x="8098" y="18280"/>
                  <a:pt x="8124" y="17001"/>
                  <a:pt x="8152" y="15721"/>
                </a:cubicBezTo>
                <a:cubicBezTo>
                  <a:pt x="8199" y="13579"/>
                  <a:pt x="8259" y="11487"/>
                  <a:pt x="8346" y="9553"/>
                </a:cubicBezTo>
                <a:cubicBezTo>
                  <a:pt x="8520" y="5717"/>
                  <a:pt x="8807" y="2541"/>
                  <a:pt x="9383" y="1050"/>
                </a:cubicBezTo>
                <a:cubicBezTo>
                  <a:pt x="10344" y="-1436"/>
                  <a:pt x="11494" y="681"/>
                  <a:pt x="12131" y="5424"/>
                </a:cubicBezTo>
                <a:cubicBezTo>
                  <a:pt x="12482" y="8034"/>
                  <a:pt x="12798" y="11092"/>
                  <a:pt x="13052" y="14224"/>
                </a:cubicBezTo>
                <a:cubicBezTo>
                  <a:pt x="13195" y="15986"/>
                  <a:pt x="13327" y="17770"/>
                  <a:pt x="13457" y="19560"/>
                </a:cubicBezTo>
                <a:lnTo>
                  <a:pt x="16410" y="19345"/>
                </a:lnTo>
                <a:cubicBezTo>
                  <a:pt x="16395" y="18037"/>
                  <a:pt x="16400" y="16711"/>
                  <a:pt x="16414" y="15415"/>
                </a:cubicBezTo>
                <a:cubicBezTo>
                  <a:pt x="16454" y="11502"/>
                  <a:pt x="16566" y="7948"/>
                  <a:pt x="17440" y="7331"/>
                </a:cubicBezTo>
                <a:cubicBezTo>
                  <a:pt x="18266" y="6746"/>
                  <a:pt x="18625" y="8334"/>
                  <a:pt x="18733" y="11025"/>
                </a:cubicBezTo>
                <a:cubicBezTo>
                  <a:pt x="18788" y="12380"/>
                  <a:pt x="18776" y="13992"/>
                  <a:pt x="18745" y="15737"/>
                </a:cubicBezTo>
                <a:cubicBezTo>
                  <a:pt x="18729" y="16631"/>
                  <a:pt x="18709" y="17549"/>
                  <a:pt x="18669" y="18462"/>
                </a:cubicBezTo>
                <a:cubicBezTo>
                  <a:pt x="18658" y="18699"/>
                  <a:pt x="18646" y="18935"/>
                  <a:pt x="18633" y="19169"/>
                </a:cubicBezTo>
                <a:cubicBezTo>
                  <a:pt x="18620" y="19403"/>
                  <a:pt x="18606" y="19634"/>
                  <a:pt x="18590" y="19864"/>
                </a:cubicBezTo>
                <a:lnTo>
                  <a:pt x="20423" y="20164"/>
                </a:lnTo>
                <a:cubicBezTo>
                  <a:pt x="20395" y="18944"/>
                  <a:pt x="20441" y="17716"/>
                  <a:pt x="20547" y="16617"/>
                </a:cubicBezTo>
                <a:cubicBezTo>
                  <a:pt x="20741" y="14618"/>
                  <a:pt x="21070" y="13244"/>
                  <a:pt x="21600" y="13329"/>
                </a:cubicBezTo>
              </a:path>
            </a:pathLst>
          </a:cu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0" name="Line"/>
          <p:cNvSpPr/>
          <p:nvPr/>
        </p:nvSpPr>
        <p:spPr>
          <a:xfrm>
            <a:off x="13293154" y="5681932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1" name="Line"/>
          <p:cNvSpPr/>
          <p:nvPr/>
        </p:nvSpPr>
        <p:spPr>
          <a:xfrm flipH="1">
            <a:off x="13270449" y="8535675"/>
            <a:ext cx="10823919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2" name="Line"/>
          <p:cNvSpPr/>
          <p:nvPr/>
        </p:nvSpPr>
        <p:spPr>
          <a:xfrm>
            <a:off x="13521985" y="8513595"/>
            <a:ext cx="8988100" cy="1445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19580" fill="norm" stroke="1" extrusionOk="0">
                <a:moveTo>
                  <a:pt x="0" y="413"/>
                </a:moveTo>
                <a:lnTo>
                  <a:pt x="1635" y="270"/>
                </a:lnTo>
                <a:lnTo>
                  <a:pt x="3449" y="742"/>
                </a:lnTo>
                <a:cubicBezTo>
                  <a:pt x="3315" y="5403"/>
                  <a:pt x="3522" y="9888"/>
                  <a:pt x="3973" y="13464"/>
                </a:cubicBezTo>
                <a:cubicBezTo>
                  <a:pt x="4322" y="16227"/>
                  <a:pt x="4821" y="18442"/>
                  <a:pt x="5444" y="19147"/>
                </a:cubicBezTo>
                <a:cubicBezTo>
                  <a:pt x="7315" y="21266"/>
                  <a:pt x="8855" y="10811"/>
                  <a:pt x="8150" y="788"/>
                </a:cubicBezTo>
                <a:lnTo>
                  <a:pt x="14058" y="1100"/>
                </a:lnTo>
                <a:cubicBezTo>
                  <a:pt x="14172" y="7759"/>
                  <a:pt x="15491" y="11293"/>
                  <a:pt x="16478" y="7457"/>
                </a:cubicBezTo>
                <a:cubicBezTo>
                  <a:pt x="16896" y="5833"/>
                  <a:pt x="17115" y="3017"/>
                  <a:pt x="17049" y="177"/>
                </a:cubicBezTo>
                <a:lnTo>
                  <a:pt x="19281" y="634"/>
                </a:lnTo>
                <a:cubicBezTo>
                  <a:pt x="19185" y="4754"/>
                  <a:pt x="19218" y="8819"/>
                  <a:pt x="19354" y="12840"/>
                </a:cubicBezTo>
                <a:cubicBezTo>
                  <a:pt x="19443" y="15477"/>
                  <a:pt x="19620" y="18220"/>
                  <a:pt x="20073" y="18999"/>
                </a:cubicBezTo>
                <a:cubicBezTo>
                  <a:pt x="21585" y="21600"/>
                  <a:pt x="21600" y="15035"/>
                  <a:pt x="21502" y="7866"/>
                </a:cubicBezTo>
                <a:cubicBezTo>
                  <a:pt x="21478" y="6075"/>
                  <a:pt x="21447" y="4245"/>
                  <a:pt x="21431" y="2511"/>
                </a:cubicBezTo>
                <a:cubicBezTo>
                  <a:pt x="21427" y="2078"/>
                  <a:pt x="21424" y="1651"/>
                  <a:pt x="21421" y="1231"/>
                </a:cubicBezTo>
                <a:lnTo>
                  <a:pt x="21420" y="0"/>
                </a:lnTo>
              </a:path>
            </a:pathLst>
          </a:cu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406" name="Group"/>
          <p:cNvGrpSpPr/>
          <p:nvPr/>
        </p:nvGrpSpPr>
        <p:grpSpPr>
          <a:xfrm>
            <a:off x="541224" y="1933299"/>
            <a:ext cx="3652825" cy="1818716"/>
            <a:chOff x="0" y="0"/>
            <a:chExt cx="3652823" cy="1818715"/>
          </a:xfrm>
        </p:grpSpPr>
        <p:sp>
          <p:nvSpPr>
            <p:cNvPr id="403" name="Line"/>
            <p:cNvSpPr/>
            <p:nvPr/>
          </p:nvSpPr>
          <p:spPr>
            <a:xfrm>
              <a:off x="7662" y="0"/>
              <a:ext cx="1" cy="1818716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4" name="Line"/>
            <p:cNvSpPr/>
            <p:nvPr/>
          </p:nvSpPr>
          <p:spPr>
            <a:xfrm flipH="1">
              <a:off x="0" y="963072"/>
              <a:ext cx="3652824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5" name="Line"/>
            <p:cNvSpPr/>
            <p:nvPr/>
          </p:nvSpPr>
          <p:spPr>
            <a:xfrm>
              <a:off x="78569" y="404618"/>
              <a:ext cx="3142644" cy="1032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73" fill="norm" stroke="1" extrusionOk="0">
                  <a:moveTo>
                    <a:pt x="0" y="4531"/>
                  </a:moveTo>
                  <a:cubicBezTo>
                    <a:pt x="1128" y="4100"/>
                    <a:pt x="2299" y="5358"/>
                    <a:pt x="2923" y="8142"/>
                  </a:cubicBezTo>
                  <a:cubicBezTo>
                    <a:pt x="3783" y="11979"/>
                    <a:pt x="3563" y="18257"/>
                    <a:pt x="5313" y="19040"/>
                  </a:cubicBezTo>
                  <a:cubicBezTo>
                    <a:pt x="9360" y="20849"/>
                    <a:pt x="7084" y="3690"/>
                    <a:pt x="9383" y="560"/>
                  </a:cubicBezTo>
                  <a:cubicBezTo>
                    <a:pt x="10347" y="-751"/>
                    <a:pt x="11508" y="331"/>
                    <a:pt x="12131" y="2855"/>
                  </a:cubicBezTo>
                  <a:cubicBezTo>
                    <a:pt x="13492" y="8364"/>
                    <a:pt x="14167" y="17971"/>
                    <a:pt x="15995" y="13634"/>
                  </a:cubicBezTo>
                  <a:cubicBezTo>
                    <a:pt x="16970" y="11320"/>
                    <a:pt x="15654" y="4447"/>
                    <a:pt x="17440" y="3856"/>
                  </a:cubicBezTo>
                  <a:cubicBezTo>
                    <a:pt x="20719" y="2771"/>
                    <a:pt x="16420" y="19596"/>
                    <a:pt x="19475" y="18971"/>
                  </a:cubicBezTo>
                  <a:cubicBezTo>
                    <a:pt x="21573" y="18542"/>
                    <a:pt x="19189" y="6800"/>
                    <a:pt x="21600" y="7005"/>
                  </a:cubicBezTo>
                </a:path>
              </a:pathLst>
            </a:custGeom>
            <a:noFill/>
            <a:ln w="1270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07" name="Equation"/>
          <p:cNvSpPr txBox="1"/>
          <p:nvPr/>
        </p:nvSpPr>
        <p:spPr>
          <a:xfrm>
            <a:off x="2018888" y="1940915"/>
            <a:ext cx="181293" cy="28098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5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2500">
              <a:solidFill>
                <a:srgbClr val="0076BA"/>
              </a:solidFill>
            </a:endParaRPr>
          </a:p>
        </p:txBody>
      </p:sp>
      <p:sp>
        <p:nvSpPr>
          <p:cNvPr id="408" name="Equation"/>
          <p:cNvSpPr txBox="1"/>
          <p:nvPr/>
        </p:nvSpPr>
        <p:spPr>
          <a:xfrm>
            <a:off x="4378673" y="5681932"/>
            <a:ext cx="935608" cy="9072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  <p:sp>
        <p:nvSpPr>
          <p:cNvPr id="409" name="Equation"/>
          <p:cNvSpPr txBox="1"/>
          <p:nvPr/>
        </p:nvSpPr>
        <p:spPr>
          <a:xfrm>
            <a:off x="11531117" y="7874793"/>
            <a:ext cx="1321766" cy="1321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17700"/>
          </a:p>
        </p:txBody>
      </p:sp>
      <p:sp>
        <p:nvSpPr>
          <p:cNvPr id="410" name="Equation"/>
          <p:cNvSpPr txBox="1"/>
          <p:nvPr/>
        </p:nvSpPr>
        <p:spPr>
          <a:xfrm>
            <a:off x="4849702" y="2523604"/>
            <a:ext cx="1324014" cy="5979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17700"/>
          </a:p>
        </p:txBody>
      </p:sp>
      <p:sp>
        <p:nvSpPr>
          <p:cNvPr id="411" name="Equation"/>
          <p:cNvSpPr txBox="1"/>
          <p:nvPr/>
        </p:nvSpPr>
        <p:spPr>
          <a:xfrm>
            <a:off x="18889025" y="11747313"/>
            <a:ext cx="914923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EE220C"/>
              </a:solidFill>
            </a:endParaRPr>
          </a:p>
        </p:txBody>
      </p:sp>
      <p:sp>
        <p:nvSpPr>
          <p:cNvPr id="412" name="Equation"/>
          <p:cNvSpPr txBox="1"/>
          <p:nvPr/>
        </p:nvSpPr>
        <p:spPr>
          <a:xfrm>
            <a:off x="6387730" y="11709547"/>
            <a:ext cx="935608" cy="9072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  <p:sp>
        <p:nvSpPr>
          <p:cNvPr id="413" name="Equation"/>
          <p:cNvSpPr txBox="1"/>
          <p:nvPr/>
        </p:nvSpPr>
        <p:spPr>
          <a:xfrm>
            <a:off x="5468846" y="11984993"/>
            <a:ext cx="565761" cy="4041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</m:oMath>
              </m:oMathPara>
            </a14:m>
            <a:endParaRPr sz="7400"/>
          </a:p>
        </p:txBody>
      </p:sp>
      <p:sp>
        <p:nvSpPr>
          <p:cNvPr id="414" name="Equation"/>
          <p:cNvSpPr txBox="1"/>
          <p:nvPr/>
        </p:nvSpPr>
        <p:spPr>
          <a:xfrm>
            <a:off x="4275493" y="11709547"/>
            <a:ext cx="1017391" cy="905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6B65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6B6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006C65"/>
              </a:solidFill>
            </a:endParaRPr>
          </a:p>
        </p:txBody>
      </p:sp>
      <p:sp>
        <p:nvSpPr>
          <p:cNvPr id="415" name="Equation"/>
          <p:cNvSpPr txBox="1"/>
          <p:nvPr/>
        </p:nvSpPr>
        <p:spPr>
          <a:xfrm>
            <a:off x="17959799" y="11984993"/>
            <a:ext cx="565761" cy="4041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</m:oMath>
              </m:oMathPara>
            </a14:m>
            <a:endParaRPr sz="7400"/>
          </a:p>
        </p:txBody>
      </p:sp>
      <p:sp>
        <p:nvSpPr>
          <p:cNvPr id="416" name="Equation"/>
          <p:cNvSpPr txBox="1"/>
          <p:nvPr/>
        </p:nvSpPr>
        <p:spPr>
          <a:xfrm>
            <a:off x="16771450" y="11821440"/>
            <a:ext cx="1007382" cy="731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FF94C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FF94CA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FF95CA"/>
              </a:solidFill>
            </a:endParaRPr>
          </a:p>
        </p:txBody>
      </p:sp>
      <p:sp>
        <p:nvSpPr>
          <p:cNvPr id="417" name="Equation"/>
          <p:cNvSpPr txBox="1"/>
          <p:nvPr/>
        </p:nvSpPr>
        <p:spPr>
          <a:xfrm>
            <a:off x="14623763" y="10089008"/>
            <a:ext cx="914923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EE220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ositivization — Owen and Zhou 2000.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Positivization — Owen and Zhou 2000.</a:t>
            </a:r>
          </a:p>
        </p:txBody>
      </p:sp>
      <p:sp>
        <p:nvSpPr>
          <p:cNvPr id="4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3" name="Line"/>
          <p:cNvSpPr/>
          <p:nvPr/>
        </p:nvSpPr>
        <p:spPr>
          <a:xfrm>
            <a:off x="362473" y="5681932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4" name="Line"/>
          <p:cNvSpPr/>
          <p:nvPr/>
        </p:nvSpPr>
        <p:spPr>
          <a:xfrm flipH="1">
            <a:off x="339768" y="8535675"/>
            <a:ext cx="10823919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5" name="Line"/>
          <p:cNvSpPr/>
          <p:nvPr/>
        </p:nvSpPr>
        <p:spPr>
          <a:xfrm>
            <a:off x="572581" y="6884923"/>
            <a:ext cx="9312170" cy="168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64" fill="norm" stroke="1" extrusionOk="0">
                <a:moveTo>
                  <a:pt x="0" y="8616"/>
                </a:moveTo>
                <a:cubicBezTo>
                  <a:pt x="1144" y="7455"/>
                  <a:pt x="2342" y="10013"/>
                  <a:pt x="2923" y="15497"/>
                </a:cubicBezTo>
                <a:cubicBezTo>
                  <a:pt x="3055" y="16743"/>
                  <a:pt x="3149" y="18083"/>
                  <a:pt x="3201" y="19478"/>
                </a:cubicBezTo>
                <a:lnTo>
                  <a:pt x="8067" y="19558"/>
                </a:lnTo>
                <a:cubicBezTo>
                  <a:pt x="8098" y="18280"/>
                  <a:pt x="8124" y="17001"/>
                  <a:pt x="8152" y="15721"/>
                </a:cubicBezTo>
                <a:cubicBezTo>
                  <a:pt x="8199" y="13579"/>
                  <a:pt x="8259" y="11487"/>
                  <a:pt x="8346" y="9553"/>
                </a:cubicBezTo>
                <a:cubicBezTo>
                  <a:pt x="8520" y="5717"/>
                  <a:pt x="8807" y="2541"/>
                  <a:pt x="9383" y="1050"/>
                </a:cubicBezTo>
                <a:cubicBezTo>
                  <a:pt x="10344" y="-1436"/>
                  <a:pt x="11494" y="681"/>
                  <a:pt x="12131" y="5424"/>
                </a:cubicBezTo>
                <a:cubicBezTo>
                  <a:pt x="12482" y="8034"/>
                  <a:pt x="12798" y="11092"/>
                  <a:pt x="13052" y="14224"/>
                </a:cubicBezTo>
                <a:cubicBezTo>
                  <a:pt x="13195" y="15986"/>
                  <a:pt x="13327" y="17770"/>
                  <a:pt x="13457" y="19560"/>
                </a:cubicBezTo>
                <a:lnTo>
                  <a:pt x="16410" y="19345"/>
                </a:lnTo>
                <a:cubicBezTo>
                  <a:pt x="16395" y="18037"/>
                  <a:pt x="16400" y="16711"/>
                  <a:pt x="16414" y="15415"/>
                </a:cubicBezTo>
                <a:cubicBezTo>
                  <a:pt x="16454" y="11502"/>
                  <a:pt x="16566" y="7948"/>
                  <a:pt x="17440" y="7331"/>
                </a:cubicBezTo>
                <a:cubicBezTo>
                  <a:pt x="18266" y="6746"/>
                  <a:pt x="18625" y="8334"/>
                  <a:pt x="18733" y="11025"/>
                </a:cubicBezTo>
                <a:cubicBezTo>
                  <a:pt x="18788" y="12380"/>
                  <a:pt x="18776" y="13992"/>
                  <a:pt x="18745" y="15737"/>
                </a:cubicBezTo>
                <a:cubicBezTo>
                  <a:pt x="18729" y="16631"/>
                  <a:pt x="18709" y="17549"/>
                  <a:pt x="18669" y="18462"/>
                </a:cubicBezTo>
                <a:cubicBezTo>
                  <a:pt x="18658" y="18699"/>
                  <a:pt x="18646" y="18935"/>
                  <a:pt x="18633" y="19169"/>
                </a:cubicBezTo>
                <a:cubicBezTo>
                  <a:pt x="18620" y="19403"/>
                  <a:pt x="18606" y="19634"/>
                  <a:pt x="18590" y="19864"/>
                </a:cubicBezTo>
                <a:lnTo>
                  <a:pt x="20423" y="20164"/>
                </a:lnTo>
                <a:cubicBezTo>
                  <a:pt x="20395" y="18944"/>
                  <a:pt x="20441" y="17716"/>
                  <a:pt x="20547" y="16617"/>
                </a:cubicBezTo>
                <a:cubicBezTo>
                  <a:pt x="20741" y="14618"/>
                  <a:pt x="21070" y="13244"/>
                  <a:pt x="21600" y="13329"/>
                </a:cubicBezTo>
              </a:path>
            </a:pathLst>
          </a:cu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6" name="Line"/>
          <p:cNvSpPr/>
          <p:nvPr/>
        </p:nvSpPr>
        <p:spPr>
          <a:xfrm>
            <a:off x="13293154" y="5681932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7" name="Line"/>
          <p:cNvSpPr/>
          <p:nvPr/>
        </p:nvSpPr>
        <p:spPr>
          <a:xfrm flipH="1">
            <a:off x="13270449" y="8535675"/>
            <a:ext cx="10823919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8" name="Line"/>
          <p:cNvSpPr/>
          <p:nvPr/>
        </p:nvSpPr>
        <p:spPr>
          <a:xfrm>
            <a:off x="13521985" y="8513595"/>
            <a:ext cx="8988100" cy="1445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19580" fill="norm" stroke="1" extrusionOk="0">
                <a:moveTo>
                  <a:pt x="0" y="413"/>
                </a:moveTo>
                <a:lnTo>
                  <a:pt x="1635" y="270"/>
                </a:lnTo>
                <a:lnTo>
                  <a:pt x="3449" y="742"/>
                </a:lnTo>
                <a:cubicBezTo>
                  <a:pt x="3315" y="5403"/>
                  <a:pt x="3522" y="9888"/>
                  <a:pt x="3973" y="13464"/>
                </a:cubicBezTo>
                <a:cubicBezTo>
                  <a:pt x="4322" y="16227"/>
                  <a:pt x="4821" y="18442"/>
                  <a:pt x="5444" y="19147"/>
                </a:cubicBezTo>
                <a:cubicBezTo>
                  <a:pt x="7315" y="21266"/>
                  <a:pt x="8855" y="10811"/>
                  <a:pt x="8150" y="788"/>
                </a:cubicBezTo>
                <a:lnTo>
                  <a:pt x="14058" y="1100"/>
                </a:lnTo>
                <a:cubicBezTo>
                  <a:pt x="14172" y="7759"/>
                  <a:pt x="15491" y="11293"/>
                  <a:pt x="16478" y="7457"/>
                </a:cubicBezTo>
                <a:cubicBezTo>
                  <a:pt x="16896" y="5833"/>
                  <a:pt x="17115" y="3017"/>
                  <a:pt x="17049" y="177"/>
                </a:cubicBezTo>
                <a:lnTo>
                  <a:pt x="19281" y="634"/>
                </a:lnTo>
                <a:cubicBezTo>
                  <a:pt x="19185" y="4754"/>
                  <a:pt x="19218" y="8819"/>
                  <a:pt x="19354" y="12840"/>
                </a:cubicBezTo>
                <a:cubicBezTo>
                  <a:pt x="19443" y="15477"/>
                  <a:pt x="19620" y="18220"/>
                  <a:pt x="20073" y="18999"/>
                </a:cubicBezTo>
                <a:cubicBezTo>
                  <a:pt x="21585" y="21600"/>
                  <a:pt x="21600" y="15035"/>
                  <a:pt x="21502" y="7866"/>
                </a:cubicBezTo>
                <a:cubicBezTo>
                  <a:pt x="21478" y="6075"/>
                  <a:pt x="21447" y="4245"/>
                  <a:pt x="21431" y="2511"/>
                </a:cubicBezTo>
                <a:cubicBezTo>
                  <a:pt x="21427" y="2078"/>
                  <a:pt x="21424" y="1651"/>
                  <a:pt x="21421" y="1231"/>
                </a:cubicBezTo>
                <a:lnTo>
                  <a:pt x="21420" y="0"/>
                </a:lnTo>
              </a:path>
            </a:pathLst>
          </a:cu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432" name="Group"/>
          <p:cNvGrpSpPr/>
          <p:nvPr/>
        </p:nvGrpSpPr>
        <p:grpSpPr>
          <a:xfrm>
            <a:off x="541224" y="1933299"/>
            <a:ext cx="3652825" cy="1818716"/>
            <a:chOff x="0" y="0"/>
            <a:chExt cx="3652823" cy="1818715"/>
          </a:xfrm>
        </p:grpSpPr>
        <p:sp>
          <p:nvSpPr>
            <p:cNvPr id="429" name="Line"/>
            <p:cNvSpPr/>
            <p:nvPr/>
          </p:nvSpPr>
          <p:spPr>
            <a:xfrm>
              <a:off x="7662" y="0"/>
              <a:ext cx="1" cy="1818716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0" name="Line"/>
            <p:cNvSpPr/>
            <p:nvPr/>
          </p:nvSpPr>
          <p:spPr>
            <a:xfrm flipH="1">
              <a:off x="0" y="963072"/>
              <a:ext cx="3652824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1" name="Line"/>
            <p:cNvSpPr/>
            <p:nvPr/>
          </p:nvSpPr>
          <p:spPr>
            <a:xfrm>
              <a:off x="78569" y="404618"/>
              <a:ext cx="3142644" cy="1032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73" fill="norm" stroke="1" extrusionOk="0">
                  <a:moveTo>
                    <a:pt x="0" y="4531"/>
                  </a:moveTo>
                  <a:cubicBezTo>
                    <a:pt x="1128" y="4100"/>
                    <a:pt x="2299" y="5358"/>
                    <a:pt x="2923" y="8142"/>
                  </a:cubicBezTo>
                  <a:cubicBezTo>
                    <a:pt x="3783" y="11979"/>
                    <a:pt x="3563" y="18257"/>
                    <a:pt x="5313" y="19040"/>
                  </a:cubicBezTo>
                  <a:cubicBezTo>
                    <a:pt x="9360" y="20849"/>
                    <a:pt x="7084" y="3690"/>
                    <a:pt x="9383" y="560"/>
                  </a:cubicBezTo>
                  <a:cubicBezTo>
                    <a:pt x="10347" y="-751"/>
                    <a:pt x="11508" y="331"/>
                    <a:pt x="12131" y="2855"/>
                  </a:cubicBezTo>
                  <a:cubicBezTo>
                    <a:pt x="13492" y="8364"/>
                    <a:pt x="14167" y="17971"/>
                    <a:pt x="15995" y="13634"/>
                  </a:cubicBezTo>
                  <a:cubicBezTo>
                    <a:pt x="16970" y="11320"/>
                    <a:pt x="15654" y="4447"/>
                    <a:pt x="17440" y="3856"/>
                  </a:cubicBezTo>
                  <a:cubicBezTo>
                    <a:pt x="20719" y="2771"/>
                    <a:pt x="16420" y="19596"/>
                    <a:pt x="19475" y="18971"/>
                  </a:cubicBezTo>
                  <a:cubicBezTo>
                    <a:pt x="21573" y="18542"/>
                    <a:pt x="19189" y="6800"/>
                    <a:pt x="21600" y="7005"/>
                  </a:cubicBezTo>
                </a:path>
              </a:pathLst>
            </a:custGeom>
            <a:noFill/>
            <a:ln w="1270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33" name="Equation"/>
          <p:cNvSpPr txBox="1"/>
          <p:nvPr/>
        </p:nvSpPr>
        <p:spPr>
          <a:xfrm>
            <a:off x="11531117" y="7874793"/>
            <a:ext cx="1321766" cy="1321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17700"/>
          </a:p>
        </p:txBody>
      </p:sp>
      <p:sp>
        <p:nvSpPr>
          <p:cNvPr id="434" name="Equation"/>
          <p:cNvSpPr txBox="1"/>
          <p:nvPr/>
        </p:nvSpPr>
        <p:spPr>
          <a:xfrm>
            <a:off x="4849702" y="2523604"/>
            <a:ext cx="1324014" cy="5979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17700"/>
          </a:p>
        </p:txBody>
      </p:sp>
      <p:sp>
        <p:nvSpPr>
          <p:cNvPr id="435" name="Line"/>
          <p:cNvSpPr/>
          <p:nvPr/>
        </p:nvSpPr>
        <p:spPr>
          <a:xfrm>
            <a:off x="597981" y="7542314"/>
            <a:ext cx="9312170" cy="1019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64" fill="norm" stroke="1" extrusionOk="0">
                <a:moveTo>
                  <a:pt x="0" y="8616"/>
                </a:moveTo>
                <a:cubicBezTo>
                  <a:pt x="1144" y="7455"/>
                  <a:pt x="2342" y="10013"/>
                  <a:pt x="2923" y="15497"/>
                </a:cubicBezTo>
                <a:cubicBezTo>
                  <a:pt x="3055" y="16743"/>
                  <a:pt x="3149" y="18083"/>
                  <a:pt x="3201" y="19478"/>
                </a:cubicBezTo>
                <a:lnTo>
                  <a:pt x="8067" y="19558"/>
                </a:lnTo>
                <a:cubicBezTo>
                  <a:pt x="8098" y="18280"/>
                  <a:pt x="8124" y="17001"/>
                  <a:pt x="8152" y="15721"/>
                </a:cubicBezTo>
                <a:cubicBezTo>
                  <a:pt x="8199" y="13579"/>
                  <a:pt x="8259" y="11487"/>
                  <a:pt x="8346" y="9553"/>
                </a:cubicBezTo>
                <a:cubicBezTo>
                  <a:pt x="8520" y="5717"/>
                  <a:pt x="8807" y="2541"/>
                  <a:pt x="9383" y="1050"/>
                </a:cubicBezTo>
                <a:cubicBezTo>
                  <a:pt x="10344" y="-1436"/>
                  <a:pt x="11494" y="681"/>
                  <a:pt x="12131" y="5424"/>
                </a:cubicBezTo>
                <a:cubicBezTo>
                  <a:pt x="12482" y="8034"/>
                  <a:pt x="12798" y="11092"/>
                  <a:pt x="13052" y="14224"/>
                </a:cubicBezTo>
                <a:cubicBezTo>
                  <a:pt x="13195" y="15986"/>
                  <a:pt x="13327" y="17770"/>
                  <a:pt x="13457" y="19560"/>
                </a:cubicBezTo>
                <a:lnTo>
                  <a:pt x="16410" y="19345"/>
                </a:lnTo>
                <a:cubicBezTo>
                  <a:pt x="16395" y="18037"/>
                  <a:pt x="16400" y="16711"/>
                  <a:pt x="16414" y="15415"/>
                </a:cubicBezTo>
                <a:cubicBezTo>
                  <a:pt x="16454" y="11502"/>
                  <a:pt x="16566" y="7948"/>
                  <a:pt x="17440" y="7331"/>
                </a:cubicBezTo>
                <a:cubicBezTo>
                  <a:pt x="18266" y="6746"/>
                  <a:pt x="18625" y="8334"/>
                  <a:pt x="18733" y="11025"/>
                </a:cubicBezTo>
                <a:cubicBezTo>
                  <a:pt x="18788" y="12380"/>
                  <a:pt x="18776" y="13992"/>
                  <a:pt x="18745" y="15737"/>
                </a:cubicBezTo>
                <a:cubicBezTo>
                  <a:pt x="18729" y="16631"/>
                  <a:pt x="18709" y="17549"/>
                  <a:pt x="18669" y="18462"/>
                </a:cubicBezTo>
                <a:cubicBezTo>
                  <a:pt x="18658" y="18699"/>
                  <a:pt x="18646" y="18935"/>
                  <a:pt x="18633" y="19169"/>
                </a:cubicBezTo>
                <a:cubicBezTo>
                  <a:pt x="18620" y="19403"/>
                  <a:pt x="18606" y="19634"/>
                  <a:pt x="18590" y="19864"/>
                </a:cubicBezTo>
                <a:lnTo>
                  <a:pt x="20423" y="20164"/>
                </a:lnTo>
                <a:cubicBezTo>
                  <a:pt x="20395" y="18944"/>
                  <a:pt x="20441" y="17716"/>
                  <a:pt x="20547" y="16617"/>
                </a:cubicBezTo>
                <a:cubicBezTo>
                  <a:pt x="20741" y="14618"/>
                  <a:pt x="21070" y="13244"/>
                  <a:pt x="21600" y="13329"/>
                </a:cubicBezTo>
              </a:path>
            </a:pathLst>
          </a:custGeom>
          <a:ln w="127000">
            <a:solidFill>
              <a:schemeClr val="accent2">
                <a:hueOff val="192982"/>
                <a:satOff val="17755"/>
                <a:lumOff val="-2848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6" name="Equation"/>
          <p:cNvSpPr txBox="1"/>
          <p:nvPr/>
        </p:nvSpPr>
        <p:spPr>
          <a:xfrm>
            <a:off x="6428350" y="8652328"/>
            <a:ext cx="1017391" cy="905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6B65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6B6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006C65"/>
              </a:solidFill>
            </a:endParaRPr>
          </a:p>
        </p:txBody>
      </p:sp>
      <p:sp>
        <p:nvSpPr>
          <p:cNvPr id="437" name="Line"/>
          <p:cNvSpPr/>
          <p:nvPr/>
        </p:nvSpPr>
        <p:spPr>
          <a:xfrm flipH="1" rot="10800000">
            <a:off x="13521985" y="7811580"/>
            <a:ext cx="8988100" cy="757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19580" fill="norm" stroke="1" extrusionOk="0">
                <a:moveTo>
                  <a:pt x="0" y="413"/>
                </a:moveTo>
                <a:lnTo>
                  <a:pt x="1635" y="270"/>
                </a:lnTo>
                <a:lnTo>
                  <a:pt x="3449" y="742"/>
                </a:lnTo>
                <a:cubicBezTo>
                  <a:pt x="3315" y="5403"/>
                  <a:pt x="3522" y="9888"/>
                  <a:pt x="3973" y="13464"/>
                </a:cubicBezTo>
                <a:cubicBezTo>
                  <a:pt x="4322" y="16227"/>
                  <a:pt x="4821" y="18442"/>
                  <a:pt x="5444" y="19147"/>
                </a:cubicBezTo>
                <a:cubicBezTo>
                  <a:pt x="7315" y="21266"/>
                  <a:pt x="8855" y="10811"/>
                  <a:pt x="8150" y="788"/>
                </a:cubicBezTo>
                <a:lnTo>
                  <a:pt x="14058" y="1100"/>
                </a:lnTo>
                <a:cubicBezTo>
                  <a:pt x="14172" y="7759"/>
                  <a:pt x="15491" y="11293"/>
                  <a:pt x="16478" y="7457"/>
                </a:cubicBezTo>
                <a:cubicBezTo>
                  <a:pt x="16896" y="5833"/>
                  <a:pt x="17115" y="3017"/>
                  <a:pt x="17049" y="177"/>
                </a:cubicBezTo>
                <a:lnTo>
                  <a:pt x="19281" y="634"/>
                </a:lnTo>
                <a:cubicBezTo>
                  <a:pt x="19185" y="4754"/>
                  <a:pt x="19218" y="8819"/>
                  <a:pt x="19354" y="12840"/>
                </a:cubicBezTo>
                <a:cubicBezTo>
                  <a:pt x="19443" y="15477"/>
                  <a:pt x="19620" y="18220"/>
                  <a:pt x="20073" y="18999"/>
                </a:cubicBezTo>
                <a:cubicBezTo>
                  <a:pt x="21585" y="21600"/>
                  <a:pt x="21600" y="15035"/>
                  <a:pt x="21502" y="7866"/>
                </a:cubicBezTo>
                <a:cubicBezTo>
                  <a:pt x="21478" y="6075"/>
                  <a:pt x="21447" y="4245"/>
                  <a:pt x="21431" y="2511"/>
                </a:cubicBezTo>
                <a:cubicBezTo>
                  <a:pt x="21427" y="2078"/>
                  <a:pt x="21424" y="1651"/>
                  <a:pt x="21421" y="1231"/>
                </a:cubicBezTo>
                <a:lnTo>
                  <a:pt x="21420" y="0"/>
                </a:lnTo>
              </a:path>
            </a:pathLst>
          </a:custGeom>
          <a:ln w="127000">
            <a:solidFill>
              <a:schemeClr val="accent6">
                <a:lumOff val="1616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8" name="Equation"/>
          <p:cNvSpPr txBox="1"/>
          <p:nvPr/>
        </p:nvSpPr>
        <p:spPr>
          <a:xfrm>
            <a:off x="15929807" y="6955843"/>
            <a:ext cx="1007382" cy="731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FF94C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FF94CA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FF95CA"/>
              </a:solidFill>
            </a:endParaRPr>
          </a:p>
        </p:txBody>
      </p:sp>
      <p:sp>
        <p:nvSpPr>
          <p:cNvPr id="439" name="Equation"/>
          <p:cNvSpPr txBox="1"/>
          <p:nvPr/>
        </p:nvSpPr>
        <p:spPr>
          <a:xfrm>
            <a:off x="2018888" y="1940915"/>
            <a:ext cx="181293" cy="28098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5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2500">
              <a:solidFill>
                <a:srgbClr val="0076BA"/>
              </a:solidFill>
            </a:endParaRPr>
          </a:p>
        </p:txBody>
      </p:sp>
      <p:sp>
        <p:nvSpPr>
          <p:cNvPr id="440" name="Equation"/>
          <p:cNvSpPr txBox="1"/>
          <p:nvPr/>
        </p:nvSpPr>
        <p:spPr>
          <a:xfrm>
            <a:off x="4378673" y="5681932"/>
            <a:ext cx="935608" cy="9072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  <p:sp>
        <p:nvSpPr>
          <p:cNvPr id="441" name="Equation"/>
          <p:cNvSpPr txBox="1"/>
          <p:nvPr/>
        </p:nvSpPr>
        <p:spPr>
          <a:xfrm>
            <a:off x="18889025" y="11747313"/>
            <a:ext cx="914923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EE220C"/>
              </a:solidFill>
            </a:endParaRPr>
          </a:p>
        </p:txBody>
      </p:sp>
      <p:sp>
        <p:nvSpPr>
          <p:cNvPr id="442" name="Equation"/>
          <p:cNvSpPr txBox="1"/>
          <p:nvPr/>
        </p:nvSpPr>
        <p:spPr>
          <a:xfrm>
            <a:off x="6387730" y="11709547"/>
            <a:ext cx="935608" cy="9072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  <p:sp>
        <p:nvSpPr>
          <p:cNvPr id="443" name="Equation"/>
          <p:cNvSpPr txBox="1"/>
          <p:nvPr/>
        </p:nvSpPr>
        <p:spPr>
          <a:xfrm>
            <a:off x="5468846" y="11984993"/>
            <a:ext cx="565761" cy="4041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</m:oMath>
              </m:oMathPara>
            </a14:m>
            <a:endParaRPr sz="7400"/>
          </a:p>
        </p:txBody>
      </p:sp>
      <p:sp>
        <p:nvSpPr>
          <p:cNvPr id="444" name="Equation"/>
          <p:cNvSpPr txBox="1"/>
          <p:nvPr/>
        </p:nvSpPr>
        <p:spPr>
          <a:xfrm>
            <a:off x="4275493" y="11709547"/>
            <a:ext cx="1017391" cy="905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6B65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6B6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006C65"/>
              </a:solidFill>
            </a:endParaRPr>
          </a:p>
        </p:txBody>
      </p:sp>
      <p:sp>
        <p:nvSpPr>
          <p:cNvPr id="445" name="Equation"/>
          <p:cNvSpPr txBox="1"/>
          <p:nvPr/>
        </p:nvSpPr>
        <p:spPr>
          <a:xfrm>
            <a:off x="17959799" y="11984993"/>
            <a:ext cx="565761" cy="4041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</m:oMath>
              </m:oMathPara>
            </a14:m>
            <a:endParaRPr sz="7400"/>
          </a:p>
        </p:txBody>
      </p:sp>
      <p:sp>
        <p:nvSpPr>
          <p:cNvPr id="446" name="Equation"/>
          <p:cNvSpPr txBox="1"/>
          <p:nvPr/>
        </p:nvSpPr>
        <p:spPr>
          <a:xfrm>
            <a:off x="16771450" y="11821440"/>
            <a:ext cx="1007382" cy="731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FF94C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FF94CA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FF95CA"/>
              </a:solidFill>
            </a:endParaRPr>
          </a:p>
        </p:txBody>
      </p:sp>
      <p:sp>
        <p:nvSpPr>
          <p:cNvPr id="447" name="Equation"/>
          <p:cNvSpPr txBox="1"/>
          <p:nvPr/>
        </p:nvSpPr>
        <p:spPr>
          <a:xfrm>
            <a:off x="14623763" y="10089008"/>
            <a:ext cx="914923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EE220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ositivization — Owen and Zhou 2000.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Positivization — Owen and Zhou 2000.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3" name="Line"/>
          <p:cNvSpPr/>
          <p:nvPr/>
        </p:nvSpPr>
        <p:spPr>
          <a:xfrm>
            <a:off x="362473" y="5681932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4" name="Line"/>
          <p:cNvSpPr/>
          <p:nvPr/>
        </p:nvSpPr>
        <p:spPr>
          <a:xfrm flipH="1">
            <a:off x="339768" y="8535675"/>
            <a:ext cx="10823919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5" name="Line"/>
          <p:cNvSpPr/>
          <p:nvPr/>
        </p:nvSpPr>
        <p:spPr>
          <a:xfrm>
            <a:off x="572581" y="6884923"/>
            <a:ext cx="9312170" cy="168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64" fill="norm" stroke="1" extrusionOk="0">
                <a:moveTo>
                  <a:pt x="0" y="8616"/>
                </a:moveTo>
                <a:cubicBezTo>
                  <a:pt x="1144" y="7455"/>
                  <a:pt x="2342" y="10013"/>
                  <a:pt x="2923" y="15497"/>
                </a:cubicBezTo>
                <a:cubicBezTo>
                  <a:pt x="3055" y="16743"/>
                  <a:pt x="3149" y="18083"/>
                  <a:pt x="3201" y="19478"/>
                </a:cubicBezTo>
                <a:lnTo>
                  <a:pt x="8067" y="19558"/>
                </a:lnTo>
                <a:cubicBezTo>
                  <a:pt x="8098" y="18280"/>
                  <a:pt x="8124" y="17001"/>
                  <a:pt x="8152" y="15721"/>
                </a:cubicBezTo>
                <a:cubicBezTo>
                  <a:pt x="8199" y="13579"/>
                  <a:pt x="8259" y="11487"/>
                  <a:pt x="8346" y="9553"/>
                </a:cubicBezTo>
                <a:cubicBezTo>
                  <a:pt x="8520" y="5717"/>
                  <a:pt x="8807" y="2541"/>
                  <a:pt x="9383" y="1050"/>
                </a:cubicBezTo>
                <a:cubicBezTo>
                  <a:pt x="10344" y="-1436"/>
                  <a:pt x="11494" y="681"/>
                  <a:pt x="12131" y="5424"/>
                </a:cubicBezTo>
                <a:cubicBezTo>
                  <a:pt x="12482" y="8034"/>
                  <a:pt x="12798" y="11092"/>
                  <a:pt x="13052" y="14224"/>
                </a:cubicBezTo>
                <a:cubicBezTo>
                  <a:pt x="13195" y="15986"/>
                  <a:pt x="13327" y="17770"/>
                  <a:pt x="13457" y="19560"/>
                </a:cubicBezTo>
                <a:lnTo>
                  <a:pt x="16410" y="19345"/>
                </a:lnTo>
                <a:cubicBezTo>
                  <a:pt x="16395" y="18037"/>
                  <a:pt x="16400" y="16711"/>
                  <a:pt x="16414" y="15415"/>
                </a:cubicBezTo>
                <a:cubicBezTo>
                  <a:pt x="16454" y="11502"/>
                  <a:pt x="16566" y="7948"/>
                  <a:pt x="17440" y="7331"/>
                </a:cubicBezTo>
                <a:cubicBezTo>
                  <a:pt x="18266" y="6746"/>
                  <a:pt x="18625" y="8334"/>
                  <a:pt x="18733" y="11025"/>
                </a:cubicBezTo>
                <a:cubicBezTo>
                  <a:pt x="18788" y="12380"/>
                  <a:pt x="18776" y="13992"/>
                  <a:pt x="18745" y="15737"/>
                </a:cubicBezTo>
                <a:cubicBezTo>
                  <a:pt x="18729" y="16631"/>
                  <a:pt x="18709" y="17549"/>
                  <a:pt x="18669" y="18462"/>
                </a:cubicBezTo>
                <a:cubicBezTo>
                  <a:pt x="18658" y="18699"/>
                  <a:pt x="18646" y="18935"/>
                  <a:pt x="18633" y="19169"/>
                </a:cubicBezTo>
                <a:cubicBezTo>
                  <a:pt x="18620" y="19403"/>
                  <a:pt x="18606" y="19634"/>
                  <a:pt x="18590" y="19864"/>
                </a:cubicBezTo>
                <a:lnTo>
                  <a:pt x="20423" y="20164"/>
                </a:lnTo>
                <a:cubicBezTo>
                  <a:pt x="20395" y="18944"/>
                  <a:pt x="20441" y="17716"/>
                  <a:pt x="20547" y="16617"/>
                </a:cubicBezTo>
                <a:cubicBezTo>
                  <a:pt x="20741" y="14618"/>
                  <a:pt x="21070" y="13244"/>
                  <a:pt x="21600" y="13329"/>
                </a:cubicBezTo>
              </a:path>
            </a:pathLst>
          </a:cu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6" name="Line"/>
          <p:cNvSpPr/>
          <p:nvPr/>
        </p:nvSpPr>
        <p:spPr>
          <a:xfrm>
            <a:off x="13293154" y="5681932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7" name="Line"/>
          <p:cNvSpPr/>
          <p:nvPr/>
        </p:nvSpPr>
        <p:spPr>
          <a:xfrm flipH="1">
            <a:off x="13270449" y="8535675"/>
            <a:ext cx="10823919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8" name="Line"/>
          <p:cNvSpPr/>
          <p:nvPr/>
        </p:nvSpPr>
        <p:spPr>
          <a:xfrm>
            <a:off x="13521985" y="8513595"/>
            <a:ext cx="8988100" cy="1445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19580" fill="norm" stroke="1" extrusionOk="0">
                <a:moveTo>
                  <a:pt x="0" y="413"/>
                </a:moveTo>
                <a:lnTo>
                  <a:pt x="1635" y="270"/>
                </a:lnTo>
                <a:lnTo>
                  <a:pt x="3449" y="742"/>
                </a:lnTo>
                <a:cubicBezTo>
                  <a:pt x="3315" y="5403"/>
                  <a:pt x="3522" y="9888"/>
                  <a:pt x="3973" y="13464"/>
                </a:cubicBezTo>
                <a:cubicBezTo>
                  <a:pt x="4322" y="16227"/>
                  <a:pt x="4821" y="18442"/>
                  <a:pt x="5444" y="19147"/>
                </a:cubicBezTo>
                <a:cubicBezTo>
                  <a:pt x="7315" y="21266"/>
                  <a:pt x="8855" y="10811"/>
                  <a:pt x="8150" y="788"/>
                </a:cubicBezTo>
                <a:lnTo>
                  <a:pt x="14058" y="1100"/>
                </a:lnTo>
                <a:cubicBezTo>
                  <a:pt x="14172" y="7759"/>
                  <a:pt x="15491" y="11293"/>
                  <a:pt x="16478" y="7457"/>
                </a:cubicBezTo>
                <a:cubicBezTo>
                  <a:pt x="16896" y="5833"/>
                  <a:pt x="17115" y="3017"/>
                  <a:pt x="17049" y="177"/>
                </a:cubicBezTo>
                <a:lnTo>
                  <a:pt x="19281" y="634"/>
                </a:lnTo>
                <a:cubicBezTo>
                  <a:pt x="19185" y="4754"/>
                  <a:pt x="19218" y="8819"/>
                  <a:pt x="19354" y="12840"/>
                </a:cubicBezTo>
                <a:cubicBezTo>
                  <a:pt x="19443" y="15477"/>
                  <a:pt x="19620" y="18220"/>
                  <a:pt x="20073" y="18999"/>
                </a:cubicBezTo>
                <a:cubicBezTo>
                  <a:pt x="21585" y="21600"/>
                  <a:pt x="21600" y="15035"/>
                  <a:pt x="21502" y="7866"/>
                </a:cubicBezTo>
                <a:cubicBezTo>
                  <a:pt x="21478" y="6075"/>
                  <a:pt x="21447" y="4245"/>
                  <a:pt x="21431" y="2511"/>
                </a:cubicBezTo>
                <a:cubicBezTo>
                  <a:pt x="21427" y="2078"/>
                  <a:pt x="21424" y="1651"/>
                  <a:pt x="21421" y="1231"/>
                </a:cubicBezTo>
                <a:lnTo>
                  <a:pt x="21420" y="0"/>
                </a:lnTo>
              </a:path>
            </a:pathLst>
          </a:cu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462" name="Group"/>
          <p:cNvGrpSpPr/>
          <p:nvPr/>
        </p:nvGrpSpPr>
        <p:grpSpPr>
          <a:xfrm>
            <a:off x="541224" y="1933299"/>
            <a:ext cx="3652825" cy="1818716"/>
            <a:chOff x="0" y="0"/>
            <a:chExt cx="3652823" cy="1818715"/>
          </a:xfrm>
        </p:grpSpPr>
        <p:sp>
          <p:nvSpPr>
            <p:cNvPr id="459" name="Line"/>
            <p:cNvSpPr/>
            <p:nvPr/>
          </p:nvSpPr>
          <p:spPr>
            <a:xfrm>
              <a:off x="7662" y="0"/>
              <a:ext cx="1" cy="1818716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60" name="Line"/>
            <p:cNvSpPr/>
            <p:nvPr/>
          </p:nvSpPr>
          <p:spPr>
            <a:xfrm flipH="1">
              <a:off x="0" y="963072"/>
              <a:ext cx="3652824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61" name="Line"/>
            <p:cNvSpPr/>
            <p:nvPr/>
          </p:nvSpPr>
          <p:spPr>
            <a:xfrm>
              <a:off x="78569" y="404618"/>
              <a:ext cx="3142644" cy="1032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73" fill="norm" stroke="1" extrusionOk="0">
                  <a:moveTo>
                    <a:pt x="0" y="4531"/>
                  </a:moveTo>
                  <a:cubicBezTo>
                    <a:pt x="1128" y="4100"/>
                    <a:pt x="2299" y="5358"/>
                    <a:pt x="2923" y="8142"/>
                  </a:cubicBezTo>
                  <a:cubicBezTo>
                    <a:pt x="3783" y="11979"/>
                    <a:pt x="3563" y="18257"/>
                    <a:pt x="5313" y="19040"/>
                  </a:cubicBezTo>
                  <a:cubicBezTo>
                    <a:pt x="9360" y="20849"/>
                    <a:pt x="7084" y="3690"/>
                    <a:pt x="9383" y="560"/>
                  </a:cubicBezTo>
                  <a:cubicBezTo>
                    <a:pt x="10347" y="-751"/>
                    <a:pt x="11508" y="331"/>
                    <a:pt x="12131" y="2855"/>
                  </a:cubicBezTo>
                  <a:cubicBezTo>
                    <a:pt x="13492" y="8364"/>
                    <a:pt x="14167" y="17971"/>
                    <a:pt x="15995" y="13634"/>
                  </a:cubicBezTo>
                  <a:cubicBezTo>
                    <a:pt x="16970" y="11320"/>
                    <a:pt x="15654" y="4447"/>
                    <a:pt x="17440" y="3856"/>
                  </a:cubicBezTo>
                  <a:cubicBezTo>
                    <a:pt x="20719" y="2771"/>
                    <a:pt x="16420" y="19596"/>
                    <a:pt x="19475" y="18971"/>
                  </a:cubicBezTo>
                  <a:cubicBezTo>
                    <a:pt x="21573" y="18542"/>
                    <a:pt x="19189" y="6800"/>
                    <a:pt x="21600" y="7005"/>
                  </a:cubicBezTo>
                </a:path>
              </a:pathLst>
            </a:custGeom>
            <a:noFill/>
            <a:ln w="1270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63" name="Equation"/>
          <p:cNvSpPr txBox="1"/>
          <p:nvPr/>
        </p:nvSpPr>
        <p:spPr>
          <a:xfrm>
            <a:off x="11531117" y="7874793"/>
            <a:ext cx="1321766" cy="1321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17700"/>
          </a:p>
        </p:txBody>
      </p:sp>
      <p:sp>
        <p:nvSpPr>
          <p:cNvPr id="464" name="Equation"/>
          <p:cNvSpPr txBox="1"/>
          <p:nvPr/>
        </p:nvSpPr>
        <p:spPr>
          <a:xfrm>
            <a:off x="4849702" y="2523604"/>
            <a:ext cx="1324014" cy="5979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17700"/>
          </a:p>
        </p:txBody>
      </p:sp>
      <p:sp>
        <p:nvSpPr>
          <p:cNvPr id="465" name="Line"/>
          <p:cNvSpPr/>
          <p:nvPr/>
        </p:nvSpPr>
        <p:spPr>
          <a:xfrm>
            <a:off x="597981" y="7542314"/>
            <a:ext cx="9312170" cy="1019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64" fill="norm" stroke="1" extrusionOk="0">
                <a:moveTo>
                  <a:pt x="0" y="8616"/>
                </a:moveTo>
                <a:cubicBezTo>
                  <a:pt x="1144" y="7455"/>
                  <a:pt x="2342" y="10013"/>
                  <a:pt x="2923" y="15497"/>
                </a:cubicBezTo>
                <a:cubicBezTo>
                  <a:pt x="3055" y="16743"/>
                  <a:pt x="3149" y="18083"/>
                  <a:pt x="3201" y="19478"/>
                </a:cubicBezTo>
                <a:lnTo>
                  <a:pt x="8067" y="19558"/>
                </a:lnTo>
                <a:cubicBezTo>
                  <a:pt x="8098" y="18280"/>
                  <a:pt x="8124" y="17001"/>
                  <a:pt x="8152" y="15721"/>
                </a:cubicBezTo>
                <a:cubicBezTo>
                  <a:pt x="8199" y="13579"/>
                  <a:pt x="8259" y="11487"/>
                  <a:pt x="8346" y="9553"/>
                </a:cubicBezTo>
                <a:cubicBezTo>
                  <a:pt x="8520" y="5717"/>
                  <a:pt x="8807" y="2541"/>
                  <a:pt x="9383" y="1050"/>
                </a:cubicBezTo>
                <a:cubicBezTo>
                  <a:pt x="10344" y="-1436"/>
                  <a:pt x="11494" y="681"/>
                  <a:pt x="12131" y="5424"/>
                </a:cubicBezTo>
                <a:cubicBezTo>
                  <a:pt x="12482" y="8034"/>
                  <a:pt x="12798" y="11092"/>
                  <a:pt x="13052" y="14224"/>
                </a:cubicBezTo>
                <a:cubicBezTo>
                  <a:pt x="13195" y="15986"/>
                  <a:pt x="13327" y="17770"/>
                  <a:pt x="13457" y="19560"/>
                </a:cubicBezTo>
                <a:lnTo>
                  <a:pt x="16410" y="19345"/>
                </a:lnTo>
                <a:cubicBezTo>
                  <a:pt x="16395" y="18037"/>
                  <a:pt x="16400" y="16711"/>
                  <a:pt x="16414" y="15415"/>
                </a:cubicBezTo>
                <a:cubicBezTo>
                  <a:pt x="16454" y="11502"/>
                  <a:pt x="16566" y="7948"/>
                  <a:pt x="17440" y="7331"/>
                </a:cubicBezTo>
                <a:cubicBezTo>
                  <a:pt x="18266" y="6746"/>
                  <a:pt x="18625" y="8334"/>
                  <a:pt x="18733" y="11025"/>
                </a:cubicBezTo>
                <a:cubicBezTo>
                  <a:pt x="18788" y="12380"/>
                  <a:pt x="18776" y="13992"/>
                  <a:pt x="18745" y="15737"/>
                </a:cubicBezTo>
                <a:cubicBezTo>
                  <a:pt x="18729" y="16631"/>
                  <a:pt x="18709" y="17549"/>
                  <a:pt x="18669" y="18462"/>
                </a:cubicBezTo>
                <a:cubicBezTo>
                  <a:pt x="18658" y="18699"/>
                  <a:pt x="18646" y="18935"/>
                  <a:pt x="18633" y="19169"/>
                </a:cubicBezTo>
                <a:cubicBezTo>
                  <a:pt x="18620" y="19403"/>
                  <a:pt x="18606" y="19634"/>
                  <a:pt x="18590" y="19864"/>
                </a:cubicBezTo>
                <a:lnTo>
                  <a:pt x="20423" y="20164"/>
                </a:lnTo>
                <a:cubicBezTo>
                  <a:pt x="20395" y="18944"/>
                  <a:pt x="20441" y="17716"/>
                  <a:pt x="20547" y="16617"/>
                </a:cubicBezTo>
                <a:cubicBezTo>
                  <a:pt x="20741" y="14618"/>
                  <a:pt x="21070" y="13244"/>
                  <a:pt x="21600" y="13329"/>
                </a:cubicBezTo>
              </a:path>
            </a:pathLst>
          </a:custGeom>
          <a:ln w="127000">
            <a:solidFill>
              <a:schemeClr val="accent2">
                <a:hueOff val="192982"/>
                <a:satOff val="17755"/>
                <a:lumOff val="-2848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6" name="Equation"/>
          <p:cNvSpPr txBox="1"/>
          <p:nvPr/>
        </p:nvSpPr>
        <p:spPr>
          <a:xfrm>
            <a:off x="6428350" y="8652328"/>
            <a:ext cx="1017391" cy="905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6B65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6B6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006C65"/>
              </a:solidFill>
            </a:endParaRPr>
          </a:p>
        </p:txBody>
      </p:sp>
      <p:sp>
        <p:nvSpPr>
          <p:cNvPr id="467" name="Line"/>
          <p:cNvSpPr/>
          <p:nvPr/>
        </p:nvSpPr>
        <p:spPr>
          <a:xfrm flipH="1" rot="10800000">
            <a:off x="13521985" y="7811580"/>
            <a:ext cx="8988100" cy="757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19580" fill="norm" stroke="1" extrusionOk="0">
                <a:moveTo>
                  <a:pt x="0" y="413"/>
                </a:moveTo>
                <a:lnTo>
                  <a:pt x="1635" y="270"/>
                </a:lnTo>
                <a:lnTo>
                  <a:pt x="3449" y="742"/>
                </a:lnTo>
                <a:cubicBezTo>
                  <a:pt x="3315" y="5403"/>
                  <a:pt x="3522" y="9888"/>
                  <a:pt x="3973" y="13464"/>
                </a:cubicBezTo>
                <a:cubicBezTo>
                  <a:pt x="4322" y="16227"/>
                  <a:pt x="4821" y="18442"/>
                  <a:pt x="5444" y="19147"/>
                </a:cubicBezTo>
                <a:cubicBezTo>
                  <a:pt x="7315" y="21266"/>
                  <a:pt x="8855" y="10811"/>
                  <a:pt x="8150" y="788"/>
                </a:cubicBezTo>
                <a:lnTo>
                  <a:pt x="14058" y="1100"/>
                </a:lnTo>
                <a:cubicBezTo>
                  <a:pt x="14172" y="7759"/>
                  <a:pt x="15491" y="11293"/>
                  <a:pt x="16478" y="7457"/>
                </a:cubicBezTo>
                <a:cubicBezTo>
                  <a:pt x="16896" y="5833"/>
                  <a:pt x="17115" y="3017"/>
                  <a:pt x="17049" y="177"/>
                </a:cubicBezTo>
                <a:lnTo>
                  <a:pt x="19281" y="634"/>
                </a:lnTo>
                <a:cubicBezTo>
                  <a:pt x="19185" y="4754"/>
                  <a:pt x="19218" y="8819"/>
                  <a:pt x="19354" y="12840"/>
                </a:cubicBezTo>
                <a:cubicBezTo>
                  <a:pt x="19443" y="15477"/>
                  <a:pt x="19620" y="18220"/>
                  <a:pt x="20073" y="18999"/>
                </a:cubicBezTo>
                <a:cubicBezTo>
                  <a:pt x="21585" y="21600"/>
                  <a:pt x="21600" y="15035"/>
                  <a:pt x="21502" y="7866"/>
                </a:cubicBezTo>
                <a:cubicBezTo>
                  <a:pt x="21478" y="6075"/>
                  <a:pt x="21447" y="4245"/>
                  <a:pt x="21431" y="2511"/>
                </a:cubicBezTo>
                <a:cubicBezTo>
                  <a:pt x="21427" y="2078"/>
                  <a:pt x="21424" y="1651"/>
                  <a:pt x="21421" y="1231"/>
                </a:cubicBezTo>
                <a:lnTo>
                  <a:pt x="21420" y="0"/>
                </a:lnTo>
              </a:path>
            </a:pathLst>
          </a:custGeom>
          <a:ln w="127000">
            <a:solidFill>
              <a:schemeClr val="accent6">
                <a:lumOff val="1616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8" name="Equation"/>
          <p:cNvSpPr txBox="1"/>
          <p:nvPr/>
        </p:nvSpPr>
        <p:spPr>
          <a:xfrm>
            <a:off x="15929807" y="6955843"/>
            <a:ext cx="1007382" cy="731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FF94C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FF94CA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FF95CA"/>
              </a:solidFill>
            </a:endParaRPr>
          </a:p>
        </p:txBody>
      </p:sp>
      <p:sp>
        <p:nvSpPr>
          <p:cNvPr id="469" name="Line"/>
          <p:cNvSpPr/>
          <p:nvPr/>
        </p:nvSpPr>
        <p:spPr>
          <a:xfrm flipH="1">
            <a:off x="555667" y="7760975"/>
            <a:ext cx="1321766" cy="1"/>
          </a:xfrm>
          <a:prstGeom prst="line">
            <a:avLst/>
          </a:prstGeom>
          <a:ln w="1270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0" name="Equation"/>
          <p:cNvSpPr txBox="1"/>
          <p:nvPr/>
        </p:nvSpPr>
        <p:spPr>
          <a:xfrm>
            <a:off x="7470928" y="6404372"/>
            <a:ext cx="2280896" cy="9072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7400" i="1">
                          <a:solidFill>
                            <a:srgbClr val="FDAD00"/>
                          </a:solidFill>
                          <a:latin typeface="Cambria Math" panose="02040503050406030204" pitchFamily="18" charset="0"/>
                        </a:rPr>
                      </m:ctrlPr>
                      <m:type m:val="lin"/>
                    </m:fPr>
                    <m:num>
                      <m:sSup>
                        <m:e>
                          <m:r>
                            <a:rPr xmlns:a="http://schemas.openxmlformats.org/drawingml/2006/main" sz="7400" i="1">
                              <a:solidFill>
                                <a:srgbClr val="FDAD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xmlns:a="http://schemas.openxmlformats.org/drawingml/2006/main" sz="7400" i="1">
                              <a:solidFill>
                                <a:srgbClr val="FDAD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num>
                    <m:den>
                      <m:sSup>
                        <m:e>
                          <m:r>
                            <a:rPr xmlns:a="http://schemas.openxmlformats.org/drawingml/2006/main" sz="7400" i="1">
                              <a:solidFill>
                                <a:srgbClr val="FDAD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xmlns:a="http://schemas.openxmlformats.org/drawingml/2006/main" sz="7400" i="1">
                              <a:solidFill>
                                <a:srgbClr val="FDAD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den>
                  </m:f>
                </m:oMath>
              </m:oMathPara>
            </a14:m>
            <a:endParaRPr sz="7400">
              <a:solidFill>
                <a:srgbClr val="FEAE00"/>
              </a:solidFill>
            </a:endParaRPr>
          </a:p>
        </p:txBody>
      </p:sp>
      <p:sp>
        <p:nvSpPr>
          <p:cNvPr id="471" name="Line"/>
          <p:cNvSpPr/>
          <p:nvPr/>
        </p:nvSpPr>
        <p:spPr>
          <a:xfrm flipH="1">
            <a:off x="4067662" y="7760975"/>
            <a:ext cx="2311706" cy="1"/>
          </a:xfrm>
          <a:prstGeom prst="line">
            <a:avLst/>
          </a:prstGeom>
          <a:ln w="1270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2" name="Line"/>
          <p:cNvSpPr/>
          <p:nvPr/>
        </p:nvSpPr>
        <p:spPr>
          <a:xfrm flipH="1">
            <a:off x="7579657" y="7760975"/>
            <a:ext cx="1164569" cy="1"/>
          </a:xfrm>
          <a:prstGeom prst="line">
            <a:avLst/>
          </a:prstGeom>
          <a:ln w="1270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3" name="Line"/>
          <p:cNvSpPr/>
          <p:nvPr/>
        </p:nvSpPr>
        <p:spPr>
          <a:xfrm flipH="1">
            <a:off x="9382470" y="7760975"/>
            <a:ext cx="487681" cy="1"/>
          </a:xfrm>
          <a:prstGeom prst="line">
            <a:avLst/>
          </a:prstGeom>
          <a:ln w="1270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4" name="Line"/>
          <p:cNvSpPr/>
          <p:nvPr/>
        </p:nvSpPr>
        <p:spPr>
          <a:xfrm flipH="1">
            <a:off x="14980886" y="9434261"/>
            <a:ext cx="2013343" cy="1"/>
          </a:xfrm>
          <a:prstGeom prst="line">
            <a:avLst/>
          </a:pr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5" name="Line"/>
          <p:cNvSpPr/>
          <p:nvPr/>
        </p:nvSpPr>
        <p:spPr>
          <a:xfrm flipH="1">
            <a:off x="19359441" y="9434261"/>
            <a:ext cx="1321766" cy="1"/>
          </a:xfrm>
          <a:prstGeom prst="line">
            <a:avLst/>
          </a:pr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6" name="Line"/>
          <p:cNvSpPr/>
          <p:nvPr/>
        </p:nvSpPr>
        <p:spPr>
          <a:xfrm flipH="1">
            <a:off x="21517438" y="9447787"/>
            <a:ext cx="1017391" cy="1"/>
          </a:xfrm>
          <a:prstGeom prst="line">
            <a:avLst/>
          </a:pr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7" name="Equation"/>
          <p:cNvSpPr txBox="1"/>
          <p:nvPr/>
        </p:nvSpPr>
        <p:spPr>
          <a:xfrm>
            <a:off x="18890217" y="9771597"/>
            <a:ext cx="2260211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74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</m:ctrlPr>
                      <m:type m:val="lin"/>
                    </m:fPr>
                    <m:num>
                      <m:sSup>
                        <m:e>
                          <m:r>
                            <a:rPr xmlns:a="http://schemas.openxmlformats.org/drawingml/2006/main" sz="7400" i="1">
                              <a:solidFill>
                                <a:srgbClr val="0075B9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xmlns:a="http://schemas.openxmlformats.org/drawingml/2006/main" sz="7400" i="1">
                              <a:solidFill>
                                <a:srgbClr val="0075B9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</m:sup>
                      </m:sSup>
                    </m:num>
                    <m:den>
                      <m:sSup>
                        <m:e>
                          <m:r>
                            <a:rPr xmlns:a="http://schemas.openxmlformats.org/drawingml/2006/main" sz="7400" i="1">
                              <a:solidFill>
                                <a:srgbClr val="0075B9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xmlns:a="http://schemas.openxmlformats.org/drawingml/2006/main" sz="7400" i="1">
                              <a:solidFill>
                                <a:srgbClr val="0075B9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</m:sup>
                      </m:sSup>
                    </m:den>
                  </m:f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478" name="Equation"/>
          <p:cNvSpPr txBox="1"/>
          <p:nvPr/>
        </p:nvSpPr>
        <p:spPr>
          <a:xfrm>
            <a:off x="2018888" y="1940915"/>
            <a:ext cx="181293" cy="28098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5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2500">
              <a:solidFill>
                <a:srgbClr val="0076BA"/>
              </a:solidFill>
            </a:endParaRPr>
          </a:p>
        </p:txBody>
      </p:sp>
      <p:sp>
        <p:nvSpPr>
          <p:cNvPr id="479" name="Equation"/>
          <p:cNvSpPr txBox="1"/>
          <p:nvPr/>
        </p:nvSpPr>
        <p:spPr>
          <a:xfrm>
            <a:off x="4378673" y="5681932"/>
            <a:ext cx="935608" cy="9072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  <p:sp>
        <p:nvSpPr>
          <p:cNvPr id="480" name="Equation"/>
          <p:cNvSpPr txBox="1"/>
          <p:nvPr/>
        </p:nvSpPr>
        <p:spPr>
          <a:xfrm>
            <a:off x="18889025" y="11747313"/>
            <a:ext cx="914923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EE220C"/>
              </a:solidFill>
            </a:endParaRPr>
          </a:p>
        </p:txBody>
      </p:sp>
      <p:sp>
        <p:nvSpPr>
          <p:cNvPr id="481" name="Equation"/>
          <p:cNvSpPr txBox="1"/>
          <p:nvPr/>
        </p:nvSpPr>
        <p:spPr>
          <a:xfrm>
            <a:off x="6387730" y="11709547"/>
            <a:ext cx="935608" cy="9072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  <p:sp>
        <p:nvSpPr>
          <p:cNvPr id="482" name="Equation"/>
          <p:cNvSpPr txBox="1"/>
          <p:nvPr/>
        </p:nvSpPr>
        <p:spPr>
          <a:xfrm>
            <a:off x="5468846" y="11984993"/>
            <a:ext cx="565761" cy="4041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</m:oMath>
              </m:oMathPara>
            </a14:m>
            <a:endParaRPr sz="7400"/>
          </a:p>
        </p:txBody>
      </p:sp>
      <p:sp>
        <p:nvSpPr>
          <p:cNvPr id="483" name="Equation"/>
          <p:cNvSpPr txBox="1"/>
          <p:nvPr/>
        </p:nvSpPr>
        <p:spPr>
          <a:xfrm>
            <a:off x="4275493" y="11709547"/>
            <a:ext cx="1017391" cy="905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6B65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6B6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006C65"/>
              </a:solidFill>
            </a:endParaRPr>
          </a:p>
        </p:txBody>
      </p:sp>
      <p:sp>
        <p:nvSpPr>
          <p:cNvPr id="484" name="Equation"/>
          <p:cNvSpPr txBox="1"/>
          <p:nvPr/>
        </p:nvSpPr>
        <p:spPr>
          <a:xfrm>
            <a:off x="17959799" y="11984993"/>
            <a:ext cx="565761" cy="4041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</m:oMath>
              </m:oMathPara>
            </a14:m>
            <a:endParaRPr sz="7400"/>
          </a:p>
        </p:txBody>
      </p:sp>
      <p:sp>
        <p:nvSpPr>
          <p:cNvPr id="485" name="Equation"/>
          <p:cNvSpPr txBox="1"/>
          <p:nvPr/>
        </p:nvSpPr>
        <p:spPr>
          <a:xfrm>
            <a:off x="16771450" y="11821440"/>
            <a:ext cx="1007382" cy="731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FF94C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FF94CA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FF95CA"/>
              </a:solidFill>
            </a:endParaRPr>
          </a:p>
        </p:txBody>
      </p:sp>
      <p:sp>
        <p:nvSpPr>
          <p:cNvPr id="486" name="Equation"/>
          <p:cNvSpPr txBox="1"/>
          <p:nvPr/>
        </p:nvSpPr>
        <p:spPr>
          <a:xfrm>
            <a:off x="14623763" y="10089008"/>
            <a:ext cx="914923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EE220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ositivization reduces variance by 58x!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Positivization reduces variance by 58x!</a:t>
            </a:r>
          </a:p>
        </p:txBody>
      </p:sp>
      <p:sp>
        <p:nvSpPr>
          <p:cNvPr id="4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2" name="Screen Shot 2024-07-21 at 9.22.06 PM.png" descr="Screen Shot 2024-07-21 at 9.22.06 PM.png"/>
          <p:cNvPicPr>
            <a:picLocks noChangeAspect="1"/>
          </p:cNvPicPr>
          <p:nvPr/>
        </p:nvPicPr>
        <p:blipFill>
          <a:blip r:embed="rId3">
            <a:extLst/>
          </a:blip>
          <a:srcRect l="5660" t="0" r="0" b="0"/>
          <a:stretch>
            <a:fillRect/>
          </a:stretch>
        </p:blipFill>
        <p:spPr>
          <a:xfrm>
            <a:off x="3505014" y="2625140"/>
            <a:ext cx="6597108" cy="9442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Screen Shot 2024-07-21 at 9.22.44 PM.png" descr="Screen Shot 2024-07-21 at 9.22.4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60040" y="1588258"/>
            <a:ext cx="7705494" cy="10539484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Forward rendering"/>
          <p:cNvSpPr txBox="1"/>
          <p:nvPr/>
        </p:nvSpPr>
        <p:spPr>
          <a:xfrm>
            <a:off x="3842694" y="12193117"/>
            <a:ext cx="5921895" cy="1022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67715">
              <a:defRPr sz="5580">
                <a:solidFill>
                  <a:srgbClr val="000000"/>
                </a:solidFill>
              </a:defRPr>
            </a:lvl1pPr>
          </a:lstStyle>
          <a:p>
            <a:pPr/>
            <a:r>
              <a:t>Forward rendering</a:t>
            </a:r>
          </a:p>
        </p:txBody>
      </p:sp>
      <p:sp>
        <p:nvSpPr>
          <p:cNvPr id="495" name="Variance"/>
          <p:cNvSpPr txBox="1"/>
          <p:nvPr/>
        </p:nvSpPr>
        <p:spPr>
          <a:xfrm>
            <a:off x="14851840" y="12193117"/>
            <a:ext cx="5921895" cy="1022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Variance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ositivization is applicable to several BRDF deriva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054">
              <a:defRPr spc="-137" sz="6885"/>
            </a:lvl1pPr>
          </a:lstStyle>
          <a:p>
            <a:pPr/>
            <a:r>
              <a:t>Positivization is applicable to several BRDF derivatives</a:t>
            </a:r>
          </a:p>
        </p:txBody>
      </p:sp>
      <p:sp>
        <p:nvSpPr>
          <p:cNvPr id="500" name="Roughness of isotropic GGX, Beckma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Roughness of isotropic </a:t>
            </a:r>
            <a:r>
              <a:rPr b="1"/>
              <a:t>GGX, Beckmann</a:t>
            </a:r>
            <a:endParaRPr b="1"/>
          </a:p>
          <a:p>
            <a:pPr/>
            <a:r>
              <a:t>Exponent of </a:t>
            </a:r>
            <a:r>
              <a:rPr b="1"/>
              <a:t>Blinn-Phong</a:t>
            </a:r>
            <a:endParaRPr b="1"/>
          </a:p>
          <a:p>
            <a:pPr/>
            <a:r>
              <a:t>Scattering parameter of </a:t>
            </a:r>
            <a:r>
              <a:rPr b="1"/>
              <a:t>Hanrahan-Krueger BRDF</a:t>
            </a:r>
          </a:p>
        </p:txBody>
      </p:sp>
      <p:sp>
        <p:nvSpPr>
          <p:cNvPr id="5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ositivization requires analytic root locations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2389572">
              <a:defRPr spc="-166" sz="8330"/>
            </a:pPr>
            <a:r>
              <a:t>Positivization requires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analytic root locations</a:t>
            </a:r>
          </a:p>
        </p:txBody>
      </p:sp>
      <p:sp>
        <p:nvSpPr>
          <p:cNvPr id="5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700" y="4513076"/>
            <a:ext cx="5751104" cy="5750745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Equation"/>
          <p:cNvSpPr txBox="1"/>
          <p:nvPr/>
        </p:nvSpPr>
        <p:spPr>
          <a:xfrm>
            <a:off x="3753837" y="10375910"/>
            <a:ext cx="527852" cy="778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8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</m:oMath>
              </m:oMathPara>
            </a14:m>
            <a:endParaRPr sz="8900"/>
          </a:p>
        </p:txBody>
      </p:sp>
      <p:sp>
        <p:nvSpPr>
          <p:cNvPr id="509" name="Equation"/>
          <p:cNvSpPr txBox="1"/>
          <p:nvPr/>
        </p:nvSpPr>
        <p:spPr>
          <a:xfrm>
            <a:off x="378114" y="6885665"/>
            <a:ext cx="642011" cy="10037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8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</m:oMath>
              </m:oMathPara>
            </a14:m>
            <a:endParaRPr sz="8900"/>
          </a:p>
        </p:txBody>
      </p:sp>
      <p:grpSp>
        <p:nvGrpSpPr>
          <p:cNvPr id="514" name="Group"/>
          <p:cNvGrpSpPr/>
          <p:nvPr/>
        </p:nvGrpSpPr>
        <p:grpSpPr>
          <a:xfrm>
            <a:off x="1181359" y="12142857"/>
            <a:ext cx="5673786" cy="1124843"/>
            <a:chOff x="0" y="0"/>
            <a:chExt cx="5673784" cy="1124842"/>
          </a:xfrm>
        </p:grpSpPr>
        <p:pic>
          <p:nvPicPr>
            <p:cNvPr id="51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55464" b="0"/>
            <a:stretch>
              <a:fillRect/>
            </a:stretch>
          </p:blipFill>
          <p:spPr>
            <a:xfrm rot="5400000">
              <a:off x="2574416" y="-2574417"/>
              <a:ext cx="524952" cy="5673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1" name="Equation"/>
            <p:cNvSpPr txBox="1"/>
            <p:nvPr/>
          </p:nvSpPr>
          <p:spPr>
            <a:xfrm>
              <a:off x="2671121" y="616588"/>
              <a:ext cx="332944" cy="50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sz="5800"/>
            </a:p>
          </p:txBody>
        </p:sp>
        <p:sp>
          <p:nvSpPr>
            <p:cNvPr id="512" name="Equation"/>
            <p:cNvSpPr txBox="1"/>
            <p:nvPr/>
          </p:nvSpPr>
          <p:spPr>
            <a:xfrm>
              <a:off x="5217314" y="653996"/>
              <a:ext cx="433122" cy="433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m:oMathPara>
              </a14:m>
              <a:endParaRPr sz="5800"/>
            </a:p>
          </p:txBody>
        </p:sp>
        <p:sp>
          <p:nvSpPr>
            <p:cNvPr id="513" name="Equation"/>
            <p:cNvSpPr txBox="1"/>
            <p:nvPr/>
          </p:nvSpPr>
          <p:spPr>
            <a:xfrm>
              <a:off x="47909" y="845441"/>
              <a:ext cx="410287" cy="486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</m:oMath>
                </m:oMathPara>
              </a14:m>
              <a:endParaRPr sz="5800"/>
            </a:p>
          </p:txBody>
        </p:sp>
      </p:grpSp>
      <p:pic>
        <p:nvPicPr>
          <p:cNvPr id="51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16017" y="4503045"/>
            <a:ext cx="5771166" cy="5770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99797" y="4503045"/>
            <a:ext cx="5771167" cy="5770807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Equation"/>
          <p:cNvSpPr txBox="1"/>
          <p:nvPr/>
        </p:nvSpPr>
        <p:spPr>
          <a:xfrm>
            <a:off x="7742903" y="7089478"/>
            <a:ext cx="1324014" cy="5979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17700"/>
          </a:p>
        </p:txBody>
      </p:sp>
      <p:sp>
        <p:nvSpPr>
          <p:cNvPr id="518" name="Equation"/>
          <p:cNvSpPr txBox="1"/>
          <p:nvPr/>
        </p:nvSpPr>
        <p:spPr>
          <a:xfrm>
            <a:off x="16231483" y="7089478"/>
            <a:ext cx="1321766" cy="1321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17700"/>
          </a:p>
        </p:txBody>
      </p:sp>
      <p:sp>
        <p:nvSpPr>
          <p:cNvPr id="519" name="Equation"/>
          <p:cNvSpPr txBox="1"/>
          <p:nvPr/>
        </p:nvSpPr>
        <p:spPr>
          <a:xfrm>
            <a:off x="3444414" y="3217656"/>
            <a:ext cx="536627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/>
          </a:p>
        </p:txBody>
      </p:sp>
      <p:sp>
        <p:nvSpPr>
          <p:cNvPr id="520" name="Equation"/>
          <p:cNvSpPr txBox="1"/>
          <p:nvPr/>
        </p:nvSpPr>
        <p:spPr>
          <a:xfrm>
            <a:off x="12533286" y="3358196"/>
            <a:ext cx="914924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/>
          </a:p>
        </p:txBody>
      </p:sp>
      <p:sp>
        <p:nvSpPr>
          <p:cNvPr id="521" name="Equation"/>
          <p:cNvSpPr txBox="1"/>
          <p:nvPr/>
        </p:nvSpPr>
        <p:spPr>
          <a:xfrm>
            <a:off x="20865515" y="3358196"/>
            <a:ext cx="935609" cy="9072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/>
          </a:p>
        </p:txBody>
      </p:sp>
      <p:sp>
        <p:nvSpPr>
          <p:cNvPr id="522" name="Line"/>
          <p:cNvSpPr/>
          <p:nvPr/>
        </p:nvSpPr>
        <p:spPr>
          <a:xfrm flipV="1">
            <a:off x="3014227" y="4508200"/>
            <a:ext cx="1" cy="5760496"/>
          </a:xfrm>
          <a:prstGeom prst="line">
            <a:avLst/>
          </a:prstGeom>
          <a:ln w="127000">
            <a:solidFill>
              <a:schemeClr val="accent4">
                <a:hueOff val="348544"/>
                <a:lumOff val="71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ositivization requires analytic integrability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Positivization requires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analytic integrability</a:t>
            </a:r>
          </a:p>
        </p:txBody>
      </p:sp>
      <p:sp>
        <p:nvSpPr>
          <p:cNvPr id="5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44807" y="6115659"/>
            <a:ext cx="5771166" cy="5770807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Equation"/>
          <p:cNvSpPr txBox="1"/>
          <p:nvPr/>
        </p:nvSpPr>
        <p:spPr>
          <a:xfrm>
            <a:off x="12645207" y="5011429"/>
            <a:ext cx="2970367" cy="8364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7400"/>
          </a:p>
        </p:txBody>
      </p:sp>
      <p:sp>
        <p:nvSpPr>
          <p:cNvPr id="530" name="Equation"/>
          <p:cNvSpPr txBox="1"/>
          <p:nvPr/>
        </p:nvSpPr>
        <p:spPr>
          <a:xfrm>
            <a:off x="9412563" y="5236119"/>
            <a:ext cx="1458748" cy="72905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∫</m:t>
                  </m:r>
                </m:oMath>
              </m:oMathPara>
            </a14:m>
            <a:endParaRPr sz="25300"/>
          </a:p>
        </p:txBody>
      </p:sp>
      <p:sp>
        <p:nvSpPr>
          <p:cNvPr id="531" name="Equation"/>
          <p:cNvSpPr txBox="1"/>
          <p:nvPr/>
        </p:nvSpPr>
        <p:spPr>
          <a:xfrm>
            <a:off x="7368027" y="8726612"/>
            <a:ext cx="2060893" cy="548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7400"/>
          </a:p>
        </p:txBody>
      </p:sp>
      <p:sp>
        <p:nvSpPr>
          <p:cNvPr id="532" name="Equation"/>
          <p:cNvSpPr txBox="1"/>
          <p:nvPr/>
        </p:nvSpPr>
        <p:spPr>
          <a:xfrm>
            <a:off x="4433194" y="3019886"/>
            <a:ext cx="7930558" cy="8364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7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5295" y="2015531"/>
            <a:ext cx="10597057" cy="10690012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No analytic root locations — no positivization :(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2292038">
              <a:defRPr spc="-159" sz="799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 analytic root locations</a:t>
            </a:r>
            <a:r>
              <a:t> — no positivization :(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3" name="No analytic integrability — no positivization :(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2389572">
              <a:defRPr spc="-166" sz="833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 analytic integrability</a:t>
            </a:r>
            <a:r>
              <a:t> — no positivization :(</a:t>
            </a:r>
          </a:p>
        </p:txBody>
      </p:sp>
      <p:sp>
        <p:nvSpPr>
          <p:cNvPr id="544" name="Equation"/>
          <p:cNvSpPr txBox="1"/>
          <p:nvPr/>
        </p:nvSpPr>
        <p:spPr>
          <a:xfrm>
            <a:off x="11670603" y="3007512"/>
            <a:ext cx="2970366" cy="8364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7400"/>
          </a:p>
        </p:txBody>
      </p:sp>
      <p:sp>
        <p:nvSpPr>
          <p:cNvPr id="545" name="Equation"/>
          <p:cNvSpPr txBox="1"/>
          <p:nvPr/>
        </p:nvSpPr>
        <p:spPr>
          <a:xfrm>
            <a:off x="7362045" y="3465765"/>
            <a:ext cx="1793165" cy="896187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1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∫</m:t>
                  </m:r>
                </m:oMath>
              </m:oMathPara>
            </a14:m>
            <a:endParaRPr sz="31100"/>
          </a:p>
        </p:txBody>
      </p:sp>
      <p:sp>
        <p:nvSpPr>
          <p:cNvPr id="546" name="Equation"/>
          <p:cNvSpPr txBox="1"/>
          <p:nvPr/>
        </p:nvSpPr>
        <p:spPr>
          <a:xfrm>
            <a:off x="5479989" y="7672250"/>
            <a:ext cx="2060894" cy="548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  <m:r>
                    <a:rPr xmlns:a="http://schemas.openxmlformats.org/drawingml/2006/main" sz="7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7400"/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3325" y="4322295"/>
            <a:ext cx="7904923" cy="7904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ositivization is inapplicable to several BRDF derivatives :("/>
          <p:cNvSpPr txBox="1"/>
          <p:nvPr>
            <p:ph type="title"/>
          </p:nvPr>
        </p:nvSpPr>
        <p:spPr>
          <a:xfrm>
            <a:off x="1206500" y="288151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1853137">
              <a:defRPr spc="-129" sz="6460"/>
            </a:pPr>
            <a:r>
              <a:t>Positivization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is inapplicable</a:t>
            </a:r>
            <a:r>
              <a:t> to several BRDF derivatives :(</a:t>
            </a:r>
          </a:p>
        </p:txBody>
      </p:sp>
      <p:sp>
        <p:nvSpPr>
          <p:cNvPr id="5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3" name="Directional roughness of anisotropic Beckmann and GGX…"/>
          <p:cNvSpPr txBox="1"/>
          <p:nvPr>
            <p:ph type="body" idx="1"/>
          </p:nvPr>
        </p:nvSpPr>
        <p:spPr>
          <a:xfrm>
            <a:off x="1206500" y="2553672"/>
            <a:ext cx="21971000" cy="10308852"/>
          </a:xfrm>
          <a:prstGeom prst="rect">
            <a:avLst/>
          </a:prstGeom>
        </p:spPr>
        <p:txBody>
          <a:bodyPr/>
          <a:lstStyle/>
          <a:p>
            <a:pPr/>
            <a:r>
              <a:t>Directional roughness of anisotropic </a:t>
            </a:r>
            <a:r>
              <a:rPr b="1"/>
              <a:t>Beckmann and GGX</a:t>
            </a:r>
            <a:endParaRPr b="1"/>
          </a:p>
          <a:p>
            <a:pPr/>
            <a:r>
              <a:t>Directional exponent of </a:t>
            </a:r>
            <a:r>
              <a:rPr b="1"/>
              <a:t>Ashikhmin-Shirley</a:t>
            </a:r>
            <a:endParaRPr b="1"/>
          </a:p>
          <a:p>
            <a:pPr/>
            <a:r>
              <a:t>Width of </a:t>
            </a:r>
            <a:r>
              <a:rPr b="1"/>
              <a:t>Burley’s BSSRDF</a:t>
            </a:r>
            <a:endParaRPr b="1"/>
          </a:p>
          <a:p>
            <a:pPr/>
            <a:r>
              <a:t>Weights of mixture BRDFs</a:t>
            </a:r>
          </a:p>
          <a:p>
            <a:pPr lvl="1"/>
            <a:r>
              <a:t>All layered BRDFs (</a:t>
            </a:r>
            <a:r>
              <a:rPr b="1"/>
              <a:t>Disney Principled, Autodesk Standard Surface</a:t>
            </a:r>
            <a:r>
              <a:t>, etc.)</a:t>
            </a:r>
          </a:p>
          <a:p>
            <a:pPr lvl="1">
              <a:defRPr b="1"/>
            </a:pPr>
            <a:r>
              <a:t>Oren-Nayar</a:t>
            </a:r>
          </a:p>
          <a:p>
            <a:pPr lvl="1">
              <a:defRPr b="1"/>
            </a:pPr>
            <a:r>
              <a:t>Microcylinder BRDF</a:t>
            </a:r>
          </a:p>
          <a:p>
            <a:pPr>
              <a:defRPr b="1"/>
            </a:pPr>
            <a:r>
              <a:rPr b="0"/>
              <a:t>and many others…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BRDF importance sampling is important in forward rendering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BRDF importance sampling is important in forward rendering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Uniform Sampling"/>
          <p:cNvSpPr txBox="1"/>
          <p:nvPr/>
        </p:nvSpPr>
        <p:spPr>
          <a:xfrm>
            <a:off x="1861143" y="11091825"/>
            <a:ext cx="9431623" cy="82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900">
                <a:solidFill>
                  <a:srgbClr val="000000"/>
                </a:solidFill>
              </a:defRPr>
            </a:lvl1pPr>
          </a:lstStyle>
          <a:p>
            <a:pPr/>
            <a:r>
              <a:t>Uniform Sampling</a:t>
            </a:r>
          </a:p>
        </p:txBody>
      </p:sp>
      <p:sp>
        <p:nvSpPr>
          <p:cNvPr id="201" name="BRDF Importance Sampling"/>
          <p:cNvSpPr txBox="1"/>
          <p:nvPr/>
        </p:nvSpPr>
        <p:spPr>
          <a:xfrm>
            <a:off x="12549327" y="11091825"/>
            <a:ext cx="9431623" cy="82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900">
                <a:solidFill>
                  <a:srgbClr val="000000"/>
                </a:solidFill>
              </a:defRPr>
            </a:lvl1pPr>
          </a:lstStyle>
          <a:p>
            <a:pPr/>
            <a:r>
              <a:t>BRDF Importance Sampling</a:t>
            </a:r>
          </a:p>
        </p:txBody>
      </p:sp>
      <p:pic>
        <p:nvPicPr>
          <p:cNvPr id="202" name="Screen Shot 2024-07-23 at 4.39.55 PM.png" descr="Screen Shot 2024-07-23 at 4.39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7885" y="3172552"/>
            <a:ext cx="9891214" cy="737089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3D scene"/>
          <p:cNvSpPr txBox="1"/>
          <p:nvPr/>
        </p:nvSpPr>
        <p:spPr>
          <a:xfrm>
            <a:off x="12657679" y="12906319"/>
            <a:ext cx="11612942" cy="723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2" tIns="64292" rIns="64292" bIns="64292">
            <a:spAutoFit/>
          </a:bodyPr>
          <a:lstStyle>
            <a:lvl1pPr algn="l" defTabSz="1285875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image credit: PBRT - Pharr, Jakob and Humphreys</a:t>
            </a:r>
          </a:p>
        </p:txBody>
      </p:sp>
      <p:pic>
        <p:nvPicPr>
          <p:cNvPr id="204" name="Screen Shot 2024-07-23 at 4.41.38 PM.png" descr="Screen Shot 2024-07-23 at 4.41.3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18213" y="3164351"/>
            <a:ext cx="9893852" cy="7387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Our product and mixture decomposition can handle these!"/>
          <p:cNvSpPr txBox="1"/>
          <p:nvPr>
            <p:ph type="title"/>
          </p:nvPr>
        </p:nvSpPr>
        <p:spPr>
          <a:xfrm>
            <a:off x="1206500" y="288151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1828754">
              <a:defRPr spc="-127" sz="6375"/>
            </a:pPr>
            <a:r>
              <a:t>Our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product</a:t>
            </a:r>
            <a:r>
              <a:t> and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mixture</a:t>
            </a:r>
            <a:r>
              <a:t> decomposition can handle these!</a:t>
            </a:r>
          </a:p>
        </p:txBody>
      </p:sp>
      <p:sp>
        <p:nvSpPr>
          <p:cNvPr id="5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9" name="Directional roughness of anisotropic Beckmann and GGX…"/>
          <p:cNvSpPr txBox="1"/>
          <p:nvPr>
            <p:ph type="body" idx="1"/>
          </p:nvPr>
        </p:nvSpPr>
        <p:spPr>
          <a:xfrm>
            <a:off x="1206500" y="2553672"/>
            <a:ext cx="21971000" cy="10308852"/>
          </a:xfrm>
          <a:prstGeom prst="rect">
            <a:avLst/>
          </a:prstGeom>
        </p:spPr>
        <p:txBody>
          <a:bodyPr/>
          <a:lstStyle/>
          <a:p>
            <a:pPr/>
            <a:r>
              <a:t>Directional roughness of anisotropic </a:t>
            </a:r>
            <a:r>
              <a:rPr b="1"/>
              <a:t>Beckmann and GGX</a:t>
            </a:r>
            <a:endParaRPr b="1"/>
          </a:p>
          <a:p>
            <a:pPr/>
            <a:r>
              <a:t>Directional exponent of </a:t>
            </a:r>
            <a:r>
              <a:rPr b="1"/>
              <a:t>Ashikhmin-Shirley</a:t>
            </a:r>
            <a:endParaRPr b="1"/>
          </a:p>
          <a:p>
            <a:pPr/>
            <a:r>
              <a:t>Width of </a:t>
            </a:r>
            <a:r>
              <a:rPr b="1"/>
              <a:t>Burley’s BSSRDF</a:t>
            </a:r>
            <a:endParaRPr b="1"/>
          </a:p>
          <a:p>
            <a:pPr/>
            <a:r>
              <a:t>Weights of mixture BRDFs</a:t>
            </a:r>
          </a:p>
          <a:p>
            <a:pPr lvl="1"/>
            <a:r>
              <a:t>All layered BRDFs (</a:t>
            </a:r>
            <a:r>
              <a:rPr b="1"/>
              <a:t>Disney Principled, Autodesk Standard Surface</a:t>
            </a:r>
            <a:r>
              <a:t>, etc.)</a:t>
            </a:r>
          </a:p>
          <a:p>
            <a:pPr lvl="1">
              <a:defRPr b="1"/>
            </a:pPr>
            <a:r>
              <a:t>Oren-Nayar</a:t>
            </a:r>
          </a:p>
          <a:p>
            <a:pPr lvl="1">
              <a:defRPr b="1"/>
            </a:pPr>
            <a:r>
              <a:t>Microcylinder BRDF</a:t>
            </a:r>
          </a:p>
          <a:p>
            <a:pPr>
              <a:defRPr b="1"/>
            </a:pPr>
            <a:r>
              <a:rPr b="0"/>
              <a:t>and many others…</a:t>
            </a:r>
            <a:r>
              <a:t> </a:t>
            </a:r>
          </a:p>
        </p:txBody>
      </p:sp>
      <p:sp>
        <p:nvSpPr>
          <p:cNvPr id="560" name="Rounded Rectangle"/>
          <p:cNvSpPr/>
          <p:nvPr/>
        </p:nvSpPr>
        <p:spPr>
          <a:xfrm>
            <a:off x="825454" y="2066226"/>
            <a:ext cx="22387081" cy="3941079"/>
          </a:xfrm>
          <a:prstGeom prst="roundRect">
            <a:avLst>
              <a:gd name="adj" fmla="val 15718"/>
            </a:avLst>
          </a:prstGeom>
          <a:ln w="1270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1" name="Product decomposition"/>
          <p:cNvSpPr txBox="1"/>
          <p:nvPr/>
        </p:nvSpPr>
        <p:spPr>
          <a:xfrm>
            <a:off x="13943601" y="4695323"/>
            <a:ext cx="9698966" cy="1742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6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Product decomposition</a:t>
            </a:r>
          </a:p>
        </p:txBody>
      </p:sp>
      <p:sp>
        <p:nvSpPr>
          <p:cNvPr id="562" name="Rounded Rectangle"/>
          <p:cNvSpPr/>
          <p:nvPr/>
        </p:nvSpPr>
        <p:spPr>
          <a:xfrm>
            <a:off x="825454" y="6150260"/>
            <a:ext cx="22387081" cy="6360134"/>
          </a:xfrm>
          <a:prstGeom prst="roundRect">
            <a:avLst>
              <a:gd name="adj" fmla="val 9740"/>
            </a:avLst>
          </a:prstGeom>
          <a:ln w="127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3" name="Mixture decomposition"/>
          <p:cNvSpPr txBox="1"/>
          <p:nvPr/>
        </p:nvSpPr>
        <p:spPr>
          <a:xfrm>
            <a:off x="14124761" y="11253813"/>
            <a:ext cx="9698965" cy="1742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Mixture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Key idea: let positive and negative parts overlap!"/>
          <p:cNvSpPr txBox="1"/>
          <p:nvPr>
            <p:ph type="title"/>
          </p:nvPr>
        </p:nvSpPr>
        <p:spPr>
          <a:xfrm>
            <a:off x="512257" y="5374955"/>
            <a:ext cx="23359486" cy="2966090"/>
          </a:xfrm>
          <a:prstGeom prst="rect">
            <a:avLst/>
          </a:prstGeom>
        </p:spPr>
        <p:txBody>
          <a:bodyPr/>
          <a:lstStyle/>
          <a:p>
            <a:pPr/>
            <a:r>
              <a:t>Key idea: let positive and negative parts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overlap!</a:t>
            </a:r>
          </a:p>
        </p:txBody>
      </p:sp>
      <p:sp>
        <p:nvSpPr>
          <p:cNvPr id="5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Recall: Positivization has non-overlapping support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2145738">
              <a:defRPr spc="-149" sz="7480"/>
            </a:pPr>
            <a:r>
              <a:t>Recall: Positivization has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non-overlapping</a:t>
            </a:r>
            <a:r>
              <a:t> support</a:t>
            </a:r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7" name="Group"/>
          <p:cNvGrpSpPr/>
          <p:nvPr/>
        </p:nvGrpSpPr>
        <p:grpSpPr>
          <a:xfrm>
            <a:off x="256885" y="5191294"/>
            <a:ext cx="10823919" cy="5389155"/>
            <a:chOff x="0" y="0"/>
            <a:chExt cx="10823918" cy="5389153"/>
          </a:xfrm>
        </p:grpSpPr>
        <p:sp>
          <p:nvSpPr>
            <p:cNvPr id="574" name="Line"/>
            <p:cNvSpPr/>
            <p:nvPr/>
          </p:nvSpPr>
          <p:spPr>
            <a:xfrm>
              <a:off x="22705" y="0"/>
              <a:ext cx="1" cy="5389154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75" name="Line"/>
            <p:cNvSpPr/>
            <p:nvPr/>
          </p:nvSpPr>
          <p:spPr>
            <a:xfrm flipH="1">
              <a:off x="0" y="2853743"/>
              <a:ext cx="10823919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76" name="Line"/>
            <p:cNvSpPr/>
            <p:nvPr/>
          </p:nvSpPr>
          <p:spPr>
            <a:xfrm>
              <a:off x="232813" y="1198951"/>
              <a:ext cx="9312169" cy="306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73" fill="norm" stroke="1" extrusionOk="0">
                  <a:moveTo>
                    <a:pt x="0" y="4531"/>
                  </a:moveTo>
                  <a:cubicBezTo>
                    <a:pt x="1128" y="4100"/>
                    <a:pt x="2299" y="5358"/>
                    <a:pt x="2923" y="8142"/>
                  </a:cubicBezTo>
                  <a:cubicBezTo>
                    <a:pt x="3783" y="11979"/>
                    <a:pt x="3563" y="18257"/>
                    <a:pt x="5313" y="19040"/>
                  </a:cubicBezTo>
                  <a:cubicBezTo>
                    <a:pt x="9360" y="20849"/>
                    <a:pt x="7084" y="3690"/>
                    <a:pt x="9383" y="560"/>
                  </a:cubicBezTo>
                  <a:cubicBezTo>
                    <a:pt x="10347" y="-751"/>
                    <a:pt x="11508" y="331"/>
                    <a:pt x="12131" y="2855"/>
                  </a:cubicBezTo>
                  <a:cubicBezTo>
                    <a:pt x="13492" y="8364"/>
                    <a:pt x="14167" y="17971"/>
                    <a:pt x="15995" y="13634"/>
                  </a:cubicBezTo>
                  <a:cubicBezTo>
                    <a:pt x="16970" y="11320"/>
                    <a:pt x="15654" y="4447"/>
                    <a:pt x="17440" y="3856"/>
                  </a:cubicBezTo>
                  <a:cubicBezTo>
                    <a:pt x="20719" y="2771"/>
                    <a:pt x="16420" y="19596"/>
                    <a:pt x="19475" y="18971"/>
                  </a:cubicBezTo>
                  <a:cubicBezTo>
                    <a:pt x="21573" y="18542"/>
                    <a:pt x="19189" y="6800"/>
                    <a:pt x="21600" y="7005"/>
                  </a:cubicBezTo>
                </a:path>
              </a:pathLst>
            </a:custGeom>
            <a:noFill/>
            <a:ln w="1270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78" name="Line"/>
          <p:cNvSpPr/>
          <p:nvPr/>
        </p:nvSpPr>
        <p:spPr>
          <a:xfrm>
            <a:off x="13509793" y="1933299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9" name="Line"/>
          <p:cNvSpPr/>
          <p:nvPr/>
        </p:nvSpPr>
        <p:spPr>
          <a:xfrm flipH="1">
            <a:off x="13487088" y="4787042"/>
            <a:ext cx="1082392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0" name="Line"/>
          <p:cNvSpPr/>
          <p:nvPr/>
        </p:nvSpPr>
        <p:spPr>
          <a:xfrm>
            <a:off x="13719902" y="3136290"/>
            <a:ext cx="9312169" cy="168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64" fill="norm" stroke="1" extrusionOk="0">
                <a:moveTo>
                  <a:pt x="0" y="8616"/>
                </a:moveTo>
                <a:cubicBezTo>
                  <a:pt x="1144" y="7455"/>
                  <a:pt x="2342" y="10013"/>
                  <a:pt x="2923" y="15497"/>
                </a:cubicBezTo>
                <a:cubicBezTo>
                  <a:pt x="3055" y="16743"/>
                  <a:pt x="3149" y="18083"/>
                  <a:pt x="3201" y="19478"/>
                </a:cubicBezTo>
                <a:lnTo>
                  <a:pt x="8067" y="19558"/>
                </a:lnTo>
                <a:cubicBezTo>
                  <a:pt x="8098" y="18280"/>
                  <a:pt x="8124" y="17001"/>
                  <a:pt x="8152" y="15721"/>
                </a:cubicBezTo>
                <a:cubicBezTo>
                  <a:pt x="8199" y="13579"/>
                  <a:pt x="8259" y="11487"/>
                  <a:pt x="8346" y="9553"/>
                </a:cubicBezTo>
                <a:cubicBezTo>
                  <a:pt x="8520" y="5717"/>
                  <a:pt x="8807" y="2541"/>
                  <a:pt x="9383" y="1050"/>
                </a:cubicBezTo>
                <a:cubicBezTo>
                  <a:pt x="10344" y="-1436"/>
                  <a:pt x="11494" y="681"/>
                  <a:pt x="12131" y="5424"/>
                </a:cubicBezTo>
                <a:cubicBezTo>
                  <a:pt x="12482" y="8034"/>
                  <a:pt x="12798" y="11092"/>
                  <a:pt x="13052" y="14224"/>
                </a:cubicBezTo>
                <a:cubicBezTo>
                  <a:pt x="13195" y="15986"/>
                  <a:pt x="13327" y="17770"/>
                  <a:pt x="13457" y="19560"/>
                </a:cubicBezTo>
                <a:lnTo>
                  <a:pt x="16410" y="19345"/>
                </a:lnTo>
                <a:cubicBezTo>
                  <a:pt x="16395" y="18037"/>
                  <a:pt x="16400" y="16711"/>
                  <a:pt x="16414" y="15415"/>
                </a:cubicBezTo>
                <a:cubicBezTo>
                  <a:pt x="16454" y="11502"/>
                  <a:pt x="16566" y="7948"/>
                  <a:pt x="17440" y="7331"/>
                </a:cubicBezTo>
                <a:cubicBezTo>
                  <a:pt x="18266" y="6746"/>
                  <a:pt x="18625" y="8334"/>
                  <a:pt x="18733" y="11025"/>
                </a:cubicBezTo>
                <a:cubicBezTo>
                  <a:pt x="18788" y="12380"/>
                  <a:pt x="18776" y="13992"/>
                  <a:pt x="18745" y="15737"/>
                </a:cubicBezTo>
                <a:cubicBezTo>
                  <a:pt x="18729" y="16631"/>
                  <a:pt x="18709" y="17549"/>
                  <a:pt x="18669" y="18462"/>
                </a:cubicBezTo>
                <a:cubicBezTo>
                  <a:pt x="18658" y="18699"/>
                  <a:pt x="18646" y="18935"/>
                  <a:pt x="18633" y="19169"/>
                </a:cubicBezTo>
                <a:cubicBezTo>
                  <a:pt x="18620" y="19403"/>
                  <a:pt x="18606" y="19634"/>
                  <a:pt x="18590" y="19864"/>
                </a:cubicBezTo>
                <a:lnTo>
                  <a:pt x="20423" y="20164"/>
                </a:lnTo>
                <a:cubicBezTo>
                  <a:pt x="20395" y="18944"/>
                  <a:pt x="20441" y="17716"/>
                  <a:pt x="20547" y="16617"/>
                </a:cubicBezTo>
                <a:cubicBezTo>
                  <a:pt x="20741" y="14618"/>
                  <a:pt x="21070" y="13244"/>
                  <a:pt x="21600" y="13329"/>
                </a:cubicBezTo>
              </a:path>
            </a:pathLst>
          </a:cu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1" name="Line"/>
          <p:cNvSpPr/>
          <p:nvPr/>
        </p:nvSpPr>
        <p:spPr>
          <a:xfrm>
            <a:off x="13509793" y="7615678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2" name="Line"/>
          <p:cNvSpPr/>
          <p:nvPr/>
        </p:nvSpPr>
        <p:spPr>
          <a:xfrm flipH="1">
            <a:off x="13487088" y="10469421"/>
            <a:ext cx="1082392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3" name="Line"/>
          <p:cNvSpPr/>
          <p:nvPr/>
        </p:nvSpPr>
        <p:spPr>
          <a:xfrm>
            <a:off x="13738624" y="10447340"/>
            <a:ext cx="8988100" cy="1445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19580" fill="norm" stroke="1" extrusionOk="0">
                <a:moveTo>
                  <a:pt x="0" y="413"/>
                </a:moveTo>
                <a:lnTo>
                  <a:pt x="1635" y="270"/>
                </a:lnTo>
                <a:lnTo>
                  <a:pt x="3449" y="742"/>
                </a:lnTo>
                <a:cubicBezTo>
                  <a:pt x="3315" y="5403"/>
                  <a:pt x="3522" y="9888"/>
                  <a:pt x="3973" y="13464"/>
                </a:cubicBezTo>
                <a:cubicBezTo>
                  <a:pt x="4322" y="16227"/>
                  <a:pt x="4821" y="18442"/>
                  <a:pt x="5444" y="19147"/>
                </a:cubicBezTo>
                <a:cubicBezTo>
                  <a:pt x="7315" y="21266"/>
                  <a:pt x="8855" y="10811"/>
                  <a:pt x="8150" y="788"/>
                </a:cubicBezTo>
                <a:lnTo>
                  <a:pt x="14058" y="1100"/>
                </a:lnTo>
                <a:cubicBezTo>
                  <a:pt x="14172" y="7759"/>
                  <a:pt x="15491" y="11293"/>
                  <a:pt x="16478" y="7457"/>
                </a:cubicBezTo>
                <a:cubicBezTo>
                  <a:pt x="16896" y="5833"/>
                  <a:pt x="17115" y="3017"/>
                  <a:pt x="17049" y="177"/>
                </a:cubicBezTo>
                <a:lnTo>
                  <a:pt x="19281" y="634"/>
                </a:lnTo>
                <a:cubicBezTo>
                  <a:pt x="19185" y="4754"/>
                  <a:pt x="19218" y="8819"/>
                  <a:pt x="19354" y="12840"/>
                </a:cubicBezTo>
                <a:cubicBezTo>
                  <a:pt x="19443" y="15477"/>
                  <a:pt x="19620" y="18220"/>
                  <a:pt x="20073" y="18999"/>
                </a:cubicBezTo>
                <a:cubicBezTo>
                  <a:pt x="21585" y="21600"/>
                  <a:pt x="21600" y="15035"/>
                  <a:pt x="21502" y="7866"/>
                </a:cubicBezTo>
                <a:cubicBezTo>
                  <a:pt x="21478" y="6075"/>
                  <a:pt x="21447" y="4245"/>
                  <a:pt x="21431" y="2511"/>
                </a:cubicBezTo>
                <a:cubicBezTo>
                  <a:pt x="21427" y="2078"/>
                  <a:pt x="21424" y="1651"/>
                  <a:pt x="21421" y="1231"/>
                </a:cubicBezTo>
                <a:lnTo>
                  <a:pt x="21420" y="0"/>
                </a:lnTo>
              </a:path>
            </a:pathLst>
          </a:cu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4" name="Equation"/>
          <p:cNvSpPr txBox="1"/>
          <p:nvPr/>
        </p:nvSpPr>
        <p:spPr>
          <a:xfrm>
            <a:off x="4635446" y="5213863"/>
            <a:ext cx="536626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585" name="Equation"/>
          <p:cNvSpPr txBox="1"/>
          <p:nvPr/>
        </p:nvSpPr>
        <p:spPr>
          <a:xfrm>
            <a:off x="17525993" y="1933299"/>
            <a:ext cx="935609" cy="9072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  <p:sp>
        <p:nvSpPr>
          <p:cNvPr id="586" name="Equation"/>
          <p:cNvSpPr txBox="1"/>
          <p:nvPr/>
        </p:nvSpPr>
        <p:spPr>
          <a:xfrm>
            <a:off x="17725483" y="11105005"/>
            <a:ext cx="914924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EE220C"/>
              </a:solidFill>
            </a:endParaRPr>
          </a:p>
        </p:txBody>
      </p:sp>
      <p:sp>
        <p:nvSpPr>
          <p:cNvPr id="587" name="Equation"/>
          <p:cNvSpPr txBox="1"/>
          <p:nvPr/>
        </p:nvSpPr>
        <p:spPr>
          <a:xfrm>
            <a:off x="17724953" y="6685779"/>
            <a:ext cx="1321766" cy="1321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17700"/>
          </a:p>
        </p:txBody>
      </p:sp>
      <p:sp>
        <p:nvSpPr>
          <p:cNvPr id="588" name="Equation"/>
          <p:cNvSpPr txBox="1"/>
          <p:nvPr/>
        </p:nvSpPr>
        <p:spPr>
          <a:xfrm>
            <a:off x="11511372" y="7586900"/>
            <a:ext cx="1324014" cy="5979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17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A decomposition with overlapping support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A decomposition with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overlapping support</a:t>
            </a:r>
          </a:p>
        </p:txBody>
      </p:sp>
      <p:sp>
        <p:nvSpPr>
          <p:cNvPr id="5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7" name="Group"/>
          <p:cNvGrpSpPr/>
          <p:nvPr/>
        </p:nvGrpSpPr>
        <p:grpSpPr>
          <a:xfrm>
            <a:off x="256885" y="5191294"/>
            <a:ext cx="10823919" cy="5389155"/>
            <a:chOff x="0" y="0"/>
            <a:chExt cx="10823918" cy="5389153"/>
          </a:xfrm>
        </p:grpSpPr>
        <p:sp>
          <p:nvSpPr>
            <p:cNvPr id="594" name="Line"/>
            <p:cNvSpPr/>
            <p:nvPr/>
          </p:nvSpPr>
          <p:spPr>
            <a:xfrm>
              <a:off x="22705" y="0"/>
              <a:ext cx="1" cy="5389154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95" name="Line"/>
            <p:cNvSpPr/>
            <p:nvPr/>
          </p:nvSpPr>
          <p:spPr>
            <a:xfrm flipH="1">
              <a:off x="0" y="2853743"/>
              <a:ext cx="10823919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96" name="Line"/>
            <p:cNvSpPr/>
            <p:nvPr/>
          </p:nvSpPr>
          <p:spPr>
            <a:xfrm>
              <a:off x="232813" y="1198951"/>
              <a:ext cx="9312169" cy="306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73" fill="norm" stroke="1" extrusionOk="0">
                  <a:moveTo>
                    <a:pt x="0" y="4531"/>
                  </a:moveTo>
                  <a:cubicBezTo>
                    <a:pt x="1128" y="4100"/>
                    <a:pt x="2299" y="5358"/>
                    <a:pt x="2923" y="8142"/>
                  </a:cubicBezTo>
                  <a:cubicBezTo>
                    <a:pt x="3783" y="11979"/>
                    <a:pt x="3563" y="18257"/>
                    <a:pt x="5313" y="19040"/>
                  </a:cubicBezTo>
                  <a:cubicBezTo>
                    <a:pt x="9360" y="20849"/>
                    <a:pt x="7084" y="3690"/>
                    <a:pt x="9383" y="560"/>
                  </a:cubicBezTo>
                  <a:cubicBezTo>
                    <a:pt x="10347" y="-751"/>
                    <a:pt x="11508" y="331"/>
                    <a:pt x="12131" y="2855"/>
                  </a:cubicBezTo>
                  <a:cubicBezTo>
                    <a:pt x="13492" y="8364"/>
                    <a:pt x="14167" y="17971"/>
                    <a:pt x="15995" y="13634"/>
                  </a:cubicBezTo>
                  <a:cubicBezTo>
                    <a:pt x="16970" y="11320"/>
                    <a:pt x="15654" y="4447"/>
                    <a:pt x="17440" y="3856"/>
                  </a:cubicBezTo>
                  <a:cubicBezTo>
                    <a:pt x="20719" y="2771"/>
                    <a:pt x="16420" y="19596"/>
                    <a:pt x="19475" y="18971"/>
                  </a:cubicBezTo>
                  <a:cubicBezTo>
                    <a:pt x="21573" y="18542"/>
                    <a:pt x="19189" y="6800"/>
                    <a:pt x="21600" y="7005"/>
                  </a:cubicBezTo>
                </a:path>
              </a:pathLst>
            </a:custGeom>
            <a:noFill/>
            <a:ln w="1270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98" name="Line"/>
          <p:cNvSpPr/>
          <p:nvPr/>
        </p:nvSpPr>
        <p:spPr>
          <a:xfrm>
            <a:off x="13509793" y="1933299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99" name="Line"/>
          <p:cNvSpPr/>
          <p:nvPr/>
        </p:nvSpPr>
        <p:spPr>
          <a:xfrm flipH="1">
            <a:off x="13487088" y="4787042"/>
            <a:ext cx="1082392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0" name="Line"/>
          <p:cNvSpPr/>
          <p:nvPr/>
        </p:nvSpPr>
        <p:spPr>
          <a:xfrm>
            <a:off x="13719840" y="3100486"/>
            <a:ext cx="9312169" cy="1584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54" fill="norm" stroke="1" extrusionOk="0">
                <a:moveTo>
                  <a:pt x="0" y="9161"/>
                </a:moveTo>
                <a:cubicBezTo>
                  <a:pt x="718" y="13694"/>
                  <a:pt x="1795" y="16262"/>
                  <a:pt x="2923" y="16131"/>
                </a:cubicBezTo>
                <a:cubicBezTo>
                  <a:pt x="3056" y="16115"/>
                  <a:pt x="3190" y="16060"/>
                  <a:pt x="3320" y="15906"/>
                </a:cubicBezTo>
                <a:cubicBezTo>
                  <a:pt x="4050" y="15039"/>
                  <a:pt x="4522" y="11378"/>
                  <a:pt x="5230" y="10163"/>
                </a:cubicBezTo>
                <a:cubicBezTo>
                  <a:pt x="6246" y="8419"/>
                  <a:pt x="7323" y="11760"/>
                  <a:pt x="7513" y="17245"/>
                </a:cubicBezTo>
                <a:cubicBezTo>
                  <a:pt x="7741" y="17623"/>
                  <a:pt x="7991" y="17278"/>
                  <a:pt x="8152" y="16357"/>
                </a:cubicBezTo>
                <a:cubicBezTo>
                  <a:pt x="8443" y="14696"/>
                  <a:pt x="8329" y="12254"/>
                  <a:pt x="8346" y="10110"/>
                </a:cubicBezTo>
                <a:cubicBezTo>
                  <a:pt x="8378" y="6168"/>
                  <a:pt x="8797" y="3158"/>
                  <a:pt x="9383" y="1498"/>
                </a:cubicBezTo>
                <a:cubicBezTo>
                  <a:pt x="10469" y="-1578"/>
                  <a:pt x="11832" y="174"/>
                  <a:pt x="12131" y="5927"/>
                </a:cubicBezTo>
                <a:cubicBezTo>
                  <a:pt x="12333" y="9794"/>
                  <a:pt x="12296" y="15154"/>
                  <a:pt x="13052" y="14841"/>
                </a:cubicBezTo>
                <a:cubicBezTo>
                  <a:pt x="13459" y="14672"/>
                  <a:pt x="13624" y="12322"/>
                  <a:pt x="13894" y="10776"/>
                </a:cubicBezTo>
                <a:cubicBezTo>
                  <a:pt x="14561" y="6957"/>
                  <a:pt x="15761" y="7976"/>
                  <a:pt x="16160" y="12700"/>
                </a:cubicBezTo>
                <a:cubicBezTo>
                  <a:pt x="15989" y="13965"/>
                  <a:pt x="16122" y="15732"/>
                  <a:pt x="16414" y="16047"/>
                </a:cubicBezTo>
                <a:cubicBezTo>
                  <a:pt x="17291" y="16997"/>
                  <a:pt x="16943" y="9812"/>
                  <a:pt x="17440" y="7859"/>
                </a:cubicBezTo>
                <a:cubicBezTo>
                  <a:pt x="18065" y="5399"/>
                  <a:pt x="18705" y="7962"/>
                  <a:pt x="18733" y="11600"/>
                </a:cubicBezTo>
                <a:cubicBezTo>
                  <a:pt x="18746" y="13207"/>
                  <a:pt x="18638" y="14850"/>
                  <a:pt x="18745" y="16374"/>
                </a:cubicBezTo>
                <a:cubicBezTo>
                  <a:pt x="18985" y="19793"/>
                  <a:pt x="19901" y="20022"/>
                  <a:pt x="20547" y="17264"/>
                </a:cubicBezTo>
                <a:cubicBezTo>
                  <a:pt x="20878" y="15853"/>
                  <a:pt x="21170" y="13864"/>
                  <a:pt x="21600" y="13935"/>
                </a:cubicBezTo>
              </a:path>
            </a:pathLst>
          </a:cu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1" name="Line"/>
          <p:cNvSpPr/>
          <p:nvPr/>
        </p:nvSpPr>
        <p:spPr>
          <a:xfrm>
            <a:off x="13509793" y="7615678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2" name="Line"/>
          <p:cNvSpPr/>
          <p:nvPr/>
        </p:nvSpPr>
        <p:spPr>
          <a:xfrm flipH="1">
            <a:off x="13487088" y="10469421"/>
            <a:ext cx="1082392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3" name="Line"/>
          <p:cNvSpPr/>
          <p:nvPr/>
        </p:nvSpPr>
        <p:spPr>
          <a:xfrm>
            <a:off x="13738624" y="10447340"/>
            <a:ext cx="8983086" cy="1424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8" h="20104" fill="norm" stroke="1" extrusionOk="0">
                <a:moveTo>
                  <a:pt x="0" y="431"/>
                </a:moveTo>
                <a:cubicBezTo>
                  <a:pt x="1516" y="2679"/>
                  <a:pt x="3642" y="2967"/>
                  <a:pt x="3978" y="14028"/>
                </a:cubicBezTo>
                <a:cubicBezTo>
                  <a:pt x="4078" y="17344"/>
                  <a:pt x="4825" y="19654"/>
                  <a:pt x="5450" y="19949"/>
                </a:cubicBezTo>
                <a:cubicBezTo>
                  <a:pt x="6824" y="20600"/>
                  <a:pt x="7179" y="9991"/>
                  <a:pt x="8249" y="6117"/>
                </a:cubicBezTo>
                <a:cubicBezTo>
                  <a:pt x="9088" y="3079"/>
                  <a:pt x="10105" y="4443"/>
                  <a:pt x="11051" y="4243"/>
                </a:cubicBezTo>
                <a:cubicBezTo>
                  <a:pt x="12073" y="4027"/>
                  <a:pt x="13175" y="2159"/>
                  <a:pt x="13996" y="5826"/>
                </a:cubicBezTo>
                <a:cubicBezTo>
                  <a:pt x="14838" y="9582"/>
                  <a:pt x="15597" y="16826"/>
                  <a:pt x="16317" y="12465"/>
                </a:cubicBezTo>
                <a:cubicBezTo>
                  <a:pt x="16735" y="9934"/>
                  <a:pt x="16377" y="3813"/>
                  <a:pt x="17108" y="3167"/>
                </a:cubicBezTo>
                <a:cubicBezTo>
                  <a:pt x="17575" y="2753"/>
                  <a:pt x="17936" y="7083"/>
                  <a:pt x="18407" y="5543"/>
                </a:cubicBezTo>
                <a:cubicBezTo>
                  <a:pt x="18532" y="5133"/>
                  <a:pt x="18601" y="4295"/>
                  <a:pt x="18730" y="3922"/>
                </a:cubicBezTo>
                <a:cubicBezTo>
                  <a:pt x="19320" y="2209"/>
                  <a:pt x="19447" y="7998"/>
                  <a:pt x="19375" y="13378"/>
                </a:cubicBezTo>
                <a:cubicBezTo>
                  <a:pt x="19336" y="16333"/>
                  <a:pt x="19610" y="19202"/>
                  <a:pt x="20095" y="19795"/>
                </a:cubicBezTo>
                <a:cubicBezTo>
                  <a:pt x="21571" y="21600"/>
                  <a:pt x="21600" y="15217"/>
                  <a:pt x="21526" y="8196"/>
                </a:cubicBezTo>
                <a:cubicBezTo>
                  <a:pt x="21507" y="6327"/>
                  <a:pt x="21471" y="4424"/>
                  <a:pt x="21455" y="2617"/>
                </a:cubicBezTo>
                <a:cubicBezTo>
                  <a:pt x="21450" y="2165"/>
                  <a:pt x="21447" y="1720"/>
                  <a:pt x="21445" y="1283"/>
                </a:cubicBezTo>
                <a:lnTo>
                  <a:pt x="21444" y="0"/>
                </a:lnTo>
              </a:path>
            </a:pathLst>
          </a:cu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4" name="Equation"/>
          <p:cNvSpPr txBox="1"/>
          <p:nvPr/>
        </p:nvSpPr>
        <p:spPr>
          <a:xfrm>
            <a:off x="4635446" y="5213863"/>
            <a:ext cx="536626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605" name="Equation"/>
          <p:cNvSpPr txBox="1"/>
          <p:nvPr/>
        </p:nvSpPr>
        <p:spPr>
          <a:xfrm>
            <a:off x="17525993" y="1933299"/>
            <a:ext cx="935609" cy="9072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  <p:sp>
        <p:nvSpPr>
          <p:cNvPr id="606" name="Equation"/>
          <p:cNvSpPr txBox="1"/>
          <p:nvPr/>
        </p:nvSpPr>
        <p:spPr>
          <a:xfrm>
            <a:off x="17725483" y="11105005"/>
            <a:ext cx="914924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EE220C"/>
              </a:solidFill>
            </a:endParaRPr>
          </a:p>
        </p:txBody>
      </p:sp>
      <p:sp>
        <p:nvSpPr>
          <p:cNvPr id="607" name="Equation"/>
          <p:cNvSpPr txBox="1"/>
          <p:nvPr/>
        </p:nvSpPr>
        <p:spPr>
          <a:xfrm>
            <a:off x="17724953" y="6685779"/>
            <a:ext cx="1321766" cy="1321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17700"/>
          </a:p>
        </p:txBody>
      </p:sp>
      <p:sp>
        <p:nvSpPr>
          <p:cNvPr id="608" name="Equation"/>
          <p:cNvSpPr txBox="1"/>
          <p:nvPr/>
        </p:nvSpPr>
        <p:spPr>
          <a:xfrm>
            <a:off x="11511372" y="7586900"/>
            <a:ext cx="1324014" cy="5979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17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Another decomposition with overlapping support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2194505">
              <a:defRPr spc="-153" sz="7650"/>
            </a:pPr>
            <a:r>
              <a:t>Another decomposition with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overlapping support</a:t>
            </a:r>
          </a:p>
        </p:txBody>
      </p:sp>
      <p:sp>
        <p:nvSpPr>
          <p:cNvPr id="6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17" name="Group"/>
          <p:cNvGrpSpPr/>
          <p:nvPr/>
        </p:nvGrpSpPr>
        <p:grpSpPr>
          <a:xfrm>
            <a:off x="256885" y="5191294"/>
            <a:ext cx="10823919" cy="5389155"/>
            <a:chOff x="0" y="0"/>
            <a:chExt cx="10823918" cy="5389153"/>
          </a:xfrm>
        </p:grpSpPr>
        <p:sp>
          <p:nvSpPr>
            <p:cNvPr id="614" name="Line"/>
            <p:cNvSpPr/>
            <p:nvPr/>
          </p:nvSpPr>
          <p:spPr>
            <a:xfrm>
              <a:off x="22705" y="0"/>
              <a:ext cx="1" cy="5389154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15" name="Line"/>
            <p:cNvSpPr/>
            <p:nvPr/>
          </p:nvSpPr>
          <p:spPr>
            <a:xfrm flipH="1">
              <a:off x="0" y="2853743"/>
              <a:ext cx="10823919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16" name="Line"/>
            <p:cNvSpPr/>
            <p:nvPr/>
          </p:nvSpPr>
          <p:spPr>
            <a:xfrm>
              <a:off x="232813" y="1198951"/>
              <a:ext cx="9312169" cy="306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73" fill="norm" stroke="1" extrusionOk="0">
                  <a:moveTo>
                    <a:pt x="0" y="4531"/>
                  </a:moveTo>
                  <a:cubicBezTo>
                    <a:pt x="1128" y="4100"/>
                    <a:pt x="2299" y="5358"/>
                    <a:pt x="2923" y="8142"/>
                  </a:cubicBezTo>
                  <a:cubicBezTo>
                    <a:pt x="3783" y="11979"/>
                    <a:pt x="3563" y="18257"/>
                    <a:pt x="5313" y="19040"/>
                  </a:cubicBezTo>
                  <a:cubicBezTo>
                    <a:pt x="9360" y="20849"/>
                    <a:pt x="7084" y="3690"/>
                    <a:pt x="9383" y="560"/>
                  </a:cubicBezTo>
                  <a:cubicBezTo>
                    <a:pt x="10347" y="-751"/>
                    <a:pt x="11508" y="331"/>
                    <a:pt x="12131" y="2855"/>
                  </a:cubicBezTo>
                  <a:cubicBezTo>
                    <a:pt x="13492" y="8364"/>
                    <a:pt x="14167" y="17971"/>
                    <a:pt x="15995" y="13634"/>
                  </a:cubicBezTo>
                  <a:cubicBezTo>
                    <a:pt x="16970" y="11320"/>
                    <a:pt x="15654" y="4447"/>
                    <a:pt x="17440" y="3856"/>
                  </a:cubicBezTo>
                  <a:cubicBezTo>
                    <a:pt x="20719" y="2771"/>
                    <a:pt x="16420" y="19596"/>
                    <a:pt x="19475" y="18971"/>
                  </a:cubicBezTo>
                  <a:cubicBezTo>
                    <a:pt x="21573" y="18542"/>
                    <a:pt x="19189" y="6800"/>
                    <a:pt x="21600" y="7005"/>
                  </a:cubicBezTo>
                </a:path>
              </a:pathLst>
            </a:custGeom>
            <a:noFill/>
            <a:ln w="1270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618" name="Line"/>
          <p:cNvSpPr/>
          <p:nvPr/>
        </p:nvSpPr>
        <p:spPr>
          <a:xfrm>
            <a:off x="13509793" y="1933299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9" name="Line"/>
          <p:cNvSpPr/>
          <p:nvPr/>
        </p:nvSpPr>
        <p:spPr>
          <a:xfrm flipH="1">
            <a:off x="13487088" y="4787042"/>
            <a:ext cx="1082392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0" name="Line"/>
          <p:cNvSpPr/>
          <p:nvPr/>
        </p:nvSpPr>
        <p:spPr>
          <a:xfrm>
            <a:off x="13719840" y="2006526"/>
            <a:ext cx="9312169" cy="263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15874" fill="norm" stroke="1" extrusionOk="0">
                <a:moveTo>
                  <a:pt x="0" y="11143"/>
                </a:moveTo>
                <a:cubicBezTo>
                  <a:pt x="726" y="13363"/>
                  <a:pt x="1792" y="14631"/>
                  <a:pt x="2913" y="14611"/>
                </a:cubicBezTo>
                <a:cubicBezTo>
                  <a:pt x="3046" y="14609"/>
                  <a:pt x="3179" y="14587"/>
                  <a:pt x="3308" y="14499"/>
                </a:cubicBezTo>
                <a:cubicBezTo>
                  <a:pt x="5658" y="12892"/>
                  <a:pt x="3378" y="4293"/>
                  <a:pt x="4753" y="1117"/>
                </a:cubicBezTo>
                <a:cubicBezTo>
                  <a:pt x="6104" y="-2006"/>
                  <a:pt x="7805" y="1996"/>
                  <a:pt x="7221" y="6042"/>
                </a:cubicBezTo>
                <a:lnTo>
                  <a:pt x="7486" y="15166"/>
                </a:lnTo>
                <a:cubicBezTo>
                  <a:pt x="7714" y="15354"/>
                  <a:pt x="7963" y="15182"/>
                  <a:pt x="8123" y="14724"/>
                </a:cubicBezTo>
                <a:cubicBezTo>
                  <a:pt x="8413" y="13897"/>
                  <a:pt x="8300" y="12682"/>
                  <a:pt x="8317" y="11615"/>
                </a:cubicBezTo>
                <a:cubicBezTo>
                  <a:pt x="8348" y="9653"/>
                  <a:pt x="8766" y="8155"/>
                  <a:pt x="9350" y="7329"/>
                </a:cubicBezTo>
                <a:cubicBezTo>
                  <a:pt x="10432" y="5798"/>
                  <a:pt x="11790" y="6670"/>
                  <a:pt x="12088" y="9533"/>
                </a:cubicBezTo>
                <a:cubicBezTo>
                  <a:pt x="12289" y="11457"/>
                  <a:pt x="12253" y="14125"/>
                  <a:pt x="13006" y="13969"/>
                </a:cubicBezTo>
                <a:cubicBezTo>
                  <a:pt x="13411" y="13885"/>
                  <a:pt x="13576" y="12716"/>
                  <a:pt x="13845" y="11946"/>
                </a:cubicBezTo>
                <a:cubicBezTo>
                  <a:pt x="14509" y="10046"/>
                  <a:pt x="15705" y="10553"/>
                  <a:pt x="16103" y="12904"/>
                </a:cubicBezTo>
                <a:cubicBezTo>
                  <a:pt x="15935" y="13534"/>
                  <a:pt x="16067" y="14408"/>
                  <a:pt x="16355" y="14570"/>
                </a:cubicBezTo>
                <a:cubicBezTo>
                  <a:pt x="17221" y="15056"/>
                  <a:pt x="16894" y="11528"/>
                  <a:pt x="17378" y="10495"/>
                </a:cubicBezTo>
                <a:cubicBezTo>
                  <a:pt x="18014" y="9136"/>
                  <a:pt x="18716" y="10489"/>
                  <a:pt x="18667" y="12357"/>
                </a:cubicBezTo>
                <a:cubicBezTo>
                  <a:pt x="18645" y="13187"/>
                  <a:pt x="18461" y="14092"/>
                  <a:pt x="18679" y="14732"/>
                </a:cubicBezTo>
                <a:cubicBezTo>
                  <a:pt x="20331" y="19594"/>
                  <a:pt x="18965" y="7394"/>
                  <a:pt x="19917" y="6701"/>
                </a:cubicBezTo>
                <a:cubicBezTo>
                  <a:pt x="21600" y="5475"/>
                  <a:pt x="20356" y="13423"/>
                  <a:pt x="21523" y="13518"/>
                </a:cubicBezTo>
              </a:path>
            </a:pathLst>
          </a:custGeom>
          <a:ln w="1270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1" name="Line"/>
          <p:cNvSpPr/>
          <p:nvPr/>
        </p:nvSpPr>
        <p:spPr>
          <a:xfrm>
            <a:off x="13509793" y="7615678"/>
            <a:ext cx="1" cy="5389155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2" name="Line"/>
          <p:cNvSpPr/>
          <p:nvPr/>
        </p:nvSpPr>
        <p:spPr>
          <a:xfrm flipH="1">
            <a:off x="13487088" y="10469421"/>
            <a:ext cx="1082392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3" name="Line"/>
          <p:cNvSpPr/>
          <p:nvPr/>
        </p:nvSpPr>
        <p:spPr>
          <a:xfrm>
            <a:off x="13738624" y="10386838"/>
            <a:ext cx="8982310" cy="2978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0" h="16218" fill="norm" stroke="1" extrusionOk="0">
                <a:moveTo>
                  <a:pt x="0" y="445"/>
                </a:moveTo>
                <a:cubicBezTo>
                  <a:pt x="1728" y="-1079"/>
                  <a:pt x="3625" y="1467"/>
                  <a:pt x="3908" y="5691"/>
                </a:cubicBezTo>
                <a:cubicBezTo>
                  <a:pt x="4180" y="9742"/>
                  <a:pt x="3273" y="15297"/>
                  <a:pt x="5095" y="16091"/>
                </a:cubicBezTo>
                <a:cubicBezTo>
                  <a:pt x="8532" y="17588"/>
                  <a:pt x="6434" y="5434"/>
                  <a:pt x="8105" y="2639"/>
                </a:cubicBezTo>
                <a:cubicBezTo>
                  <a:pt x="8894" y="1319"/>
                  <a:pt x="9919" y="1952"/>
                  <a:pt x="10858" y="1916"/>
                </a:cubicBezTo>
                <a:cubicBezTo>
                  <a:pt x="11860" y="1878"/>
                  <a:pt x="12941" y="1126"/>
                  <a:pt x="13752" y="2526"/>
                </a:cubicBezTo>
                <a:cubicBezTo>
                  <a:pt x="14579" y="3954"/>
                  <a:pt x="15318" y="6755"/>
                  <a:pt x="16032" y="5087"/>
                </a:cubicBezTo>
                <a:cubicBezTo>
                  <a:pt x="16447" y="4118"/>
                  <a:pt x="16102" y="1789"/>
                  <a:pt x="16809" y="1501"/>
                </a:cubicBezTo>
                <a:cubicBezTo>
                  <a:pt x="17272" y="1312"/>
                  <a:pt x="17620" y="2903"/>
                  <a:pt x="18086" y="2417"/>
                </a:cubicBezTo>
                <a:cubicBezTo>
                  <a:pt x="18214" y="2283"/>
                  <a:pt x="18293" y="1992"/>
                  <a:pt x="18403" y="1792"/>
                </a:cubicBezTo>
                <a:cubicBezTo>
                  <a:pt x="21600" y="-4012"/>
                  <a:pt x="17082" y="16609"/>
                  <a:pt x="20465" y="14846"/>
                </a:cubicBezTo>
                <a:cubicBezTo>
                  <a:pt x="21235" y="14445"/>
                  <a:pt x="21160" y="12748"/>
                  <a:pt x="21033" y="10902"/>
                </a:cubicBezTo>
                <a:cubicBezTo>
                  <a:pt x="20889" y="8801"/>
                  <a:pt x="21258" y="5938"/>
                  <a:pt x="21151" y="3441"/>
                </a:cubicBezTo>
                <a:cubicBezTo>
                  <a:pt x="21120" y="2722"/>
                  <a:pt x="21094" y="1995"/>
                  <a:pt x="21080" y="1289"/>
                </a:cubicBezTo>
                <a:cubicBezTo>
                  <a:pt x="21077" y="1115"/>
                  <a:pt x="21074" y="943"/>
                  <a:pt x="21071" y="774"/>
                </a:cubicBezTo>
                <a:lnTo>
                  <a:pt x="21069" y="279"/>
                </a:lnTo>
              </a:path>
            </a:pathLst>
          </a:cu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4" name="Equation"/>
          <p:cNvSpPr txBox="1"/>
          <p:nvPr/>
        </p:nvSpPr>
        <p:spPr>
          <a:xfrm>
            <a:off x="4635446" y="5213863"/>
            <a:ext cx="536626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625" name="Equation"/>
          <p:cNvSpPr txBox="1"/>
          <p:nvPr/>
        </p:nvSpPr>
        <p:spPr>
          <a:xfrm>
            <a:off x="17525993" y="1933299"/>
            <a:ext cx="935609" cy="9072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1CB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7400">
              <a:solidFill>
                <a:srgbClr val="1DB100"/>
              </a:solidFill>
            </a:endParaRPr>
          </a:p>
        </p:txBody>
      </p:sp>
      <p:sp>
        <p:nvSpPr>
          <p:cNvPr id="626" name="Equation"/>
          <p:cNvSpPr txBox="1"/>
          <p:nvPr/>
        </p:nvSpPr>
        <p:spPr>
          <a:xfrm>
            <a:off x="17725483" y="11105005"/>
            <a:ext cx="914924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</m:sup>
                  </m:sSup>
                </m:oMath>
              </m:oMathPara>
            </a14:m>
            <a:endParaRPr sz="7400">
              <a:solidFill>
                <a:srgbClr val="EE220C"/>
              </a:solidFill>
            </a:endParaRPr>
          </a:p>
        </p:txBody>
      </p:sp>
      <p:sp>
        <p:nvSpPr>
          <p:cNvPr id="627" name="Equation"/>
          <p:cNvSpPr txBox="1"/>
          <p:nvPr/>
        </p:nvSpPr>
        <p:spPr>
          <a:xfrm>
            <a:off x="17724953" y="6685779"/>
            <a:ext cx="1321766" cy="1321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17700"/>
          </a:p>
        </p:txBody>
      </p:sp>
      <p:sp>
        <p:nvSpPr>
          <p:cNvPr id="628" name="Equation"/>
          <p:cNvSpPr txBox="1"/>
          <p:nvPr/>
        </p:nvSpPr>
        <p:spPr>
          <a:xfrm>
            <a:off x="11511372" y="7586900"/>
            <a:ext cx="1324014" cy="5979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17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3" name="Equation"/>
          <p:cNvSpPr txBox="1"/>
          <p:nvPr/>
        </p:nvSpPr>
        <p:spPr>
          <a:xfrm>
            <a:off x="7664722" y="3304664"/>
            <a:ext cx="9054556" cy="10950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9200"/>
          </a:p>
        </p:txBody>
      </p:sp>
      <p:sp>
        <p:nvSpPr>
          <p:cNvPr id="634" name="Our Mixture Decomposi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Our Mixture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9" name="Equation"/>
          <p:cNvSpPr txBox="1"/>
          <p:nvPr/>
        </p:nvSpPr>
        <p:spPr>
          <a:xfrm>
            <a:off x="7664722" y="3304664"/>
            <a:ext cx="9054556" cy="10950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9200"/>
          </a:p>
        </p:txBody>
      </p:sp>
      <p:sp>
        <p:nvSpPr>
          <p:cNvPr id="640" name="Equation"/>
          <p:cNvSpPr txBox="1"/>
          <p:nvPr/>
        </p:nvSpPr>
        <p:spPr>
          <a:xfrm>
            <a:off x="6674740" y="5373774"/>
            <a:ext cx="7907095" cy="12543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sub>
                  </m:sSub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9200"/>
          </a:p>
        </p:txBody>
      </p:sp>
      <p:sp>
        <p:nvSpPr>
          <p:cNvPr id="641" name="Our Mixture Decomposi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Our Mixture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6" name="Equation"/>
          <p:cNvSpPr txBox="1"/>
          <p:nvPr/>
        </p:nvSpPr>
        <p:spPr>
          <a:xfrm>
            <a:off x="7664722" y="3304664"/>
            <a:ext cx="9054556" cy="10950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9200"/>
          </a:p>
        </p:txBody>
      </p:sp>
      <p:sp>
        <p:nvSpPr>
          <p:cNvPr id="647" name="Equation"/>
          <p:cNvSpPr txBox="1"/>
          <p:nvPr/>
        </p:nvSpPr>
        <p:spPr>
          <a:xfrm>
            <a:off x="6674740" y="5373774"/>
            <a:ext cx="7907095" cy="12543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sub>
                  </m:sSub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9200"/>
          </a:p>
        </p:txBody>
      </p:sp>
      <p:sp>
        <p:nvSpPr>
          <p:cNvPr id="648" name="Line"/>
          <p:cNvSpPr/>
          <p:nvPr/>
        </p:nvSpPr>
        <p:spPr>
          <a:xfrm>
            <a:off x="6324564" y="7271504"/>
            <a:ext cx="1" cy="560309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49" name="Line"/>
          <p:cNvSpPr/>
          <p:nvPr/>
        </p:nvSpPr>
        <p:spPr>
          <a:xfrm flipH="1">
            <a:off x="6300957" y="10238534"/>
            <a:ext cx="1125360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0" name="Line"/>
          <p:cNvSpPr/>
          <p:nvPr/>
        </p:nvSpPr>
        <p:spPr>
          <a:xfrm>
            <a:off x="6594612" y="8804516"/>
            <a:ext cx="10221936" cy="2868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62" fill="norm" stroke="1" extrusionOk="0">
                <a:moveTo>
                  <a:pt x="0" y="18272"/>
                </a:moveTo>
                <a:cubicBezTo>
                  <a:pt x="637" y="15245"/>
                  <a:pt x="1263" y="12192"/>
                  <a:pt x="1881" y="9122"/>
                </a:cubicBezTo>
                <a:cubicBezTo>
                  <a:pt x="2620" y="5451"/>
                  <a:pt x="3434" y="1505"/>
                  <a:pt x="4802" y="347"/>
                </a:cubicBezTo>
                <a:cubicBezTo>
                  <a:pt x="7620" y="-2038"/>
                  <a:pt x="9271" y="8463"/>
                  <a:pt x="11570" y="13718"/>
                </a:cubicBezTo>
                <a:cubicBezTo>
                  <a:pt x="12941" y="16853"/>
                  <a:pt x="14530" y="17890"/>
                  <a:pt x="16179" y="18508"/>
                </a:cubicBezTo>
                <a:cubicBezTo>
                  <a:pt x="17956" y="19174"/>
                  <a:pt x="19811" y="19381"/>
                  <a:pt x="21600" y="19562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1" name="Equation"/>
          <p:cNvSpPr txBox="1"/>
          <p:nvPr/>
        </p:nvSpPr>
        <p:spPr>
          <a:xfrm>
            <a:off x="9041179" y="7894779"/>
            <a:ext cx="536627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652" name="Our Mixture Decomposi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Our Mixture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7" name="Equation"/>
          <p:cNvSpPr txBox="1"/>
          <p:nvPr/>
        </p:nvSpPr>
        <p:spPr>
          <a:xfrm>
            <a:off x="7664722" y="3304664"/>
            <a:ext cx="9054556" cy="10950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9200"/>
          </a:p>
        </p:txBody>
      </p:sp>
      <p:sp>
        <p:nvSpPr>
          <p:cNvPr id="658" name="Equation"/>
          <p:cNvSpPr txBox="1"/>
          <p:nvPr/>
        </p:nvSpPr>
        <p:spPr>
          <a:xfrm>
            <a:off x="6674740" y="5373774"/>
            <a:ext cx="7907095" cy="12543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sub>
                  </m:sSub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9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9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9200"/>
          </a:p>
        </p:txBody>
      </p:sp>
      <p:sp>
        <p:nvSpPr>
          <p:cNvPr id="659" name="Line"/>
          <p:cNvSpPr/>
          <p:nvPr/>
        </p:nvSpPr>
        <p:spPr>
          <a:xfrm>
            <a:off x="6324564" y="7271504"/>
            <a:ext cx="1" cy="560309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0" name="Line"/>
          <p:cNvSpPr/>
          <p:nvPr/>
        </p:nvSpPr>
        <p:spPr>
          <a:xfrm flipH="1">
            <a:off x="6300957" y="10238534"/>
            <a:ext cx="1125360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1" name="Line"/>
          <p:cNvSpPr/>
          <p:nvPr/>
        </p:nvSpPr>
        <p:spPr>
          <a:xfrm>
            <a:off x="6594612" y="8804516"/>
            <a:ext cx="10221936" cy="2868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62" fill="norm" stroke="1" extrusionOk="0">
                <a:moveTo>
                  <a:pt x="0" y="18272"/>
                </a:moveTo>
                <a:cubicBezTo>
                  <a:pt x="637" y="15245"/>
                  <a:pt x="1263" y="12192"/>
                  <a:pt x="1881" y="9122"/>
                </a:cubicBezTo>
                <a:cubicBezTo>
                  <a:pt x="2620" y="5451"/>
                  <a:pt x="3434" y="1505"/>
                  <a:pt x="4802" y="347"/>
                </a:cubicBezTo>
                <a:cubicBezTo>
                  <a:pt x="7620" y="-2038"/>
                  <a:pt x="9271" y="8463"/>
                  <a:pt x="11570" y="13718"/>
                </a:cubicBezTo>
                <a:cubicBezTo>
                  <a:pt x="12941" y="16853"/>
                  <a:pt x="14530" y="17890"/>
                  <a:pt x="16179" y="18508"/>
                </a:cubicBezTo>
                <a:cubicBezTo>
                  <a:pt x="17956" y="19174"/>
                  <a:pt x="19811" y="19381"/>
                  <a:pt x="21600" y="19562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2" name="Circle"/>
          <p:cNvSpPr/>
          <p:nvPr/>
        </p:nvSpPr>
        <p:spPr>
          <a:xfrm>
            <a:off x="7088806" y="9860318"/>
            <a:ext cx="756434" cy="756434"/>
          </a:xfrm>
          <a:prstGeom prst="ellipse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3" name="Circle"/>
          <p:cNvSpPr/>
          <p:nvPr/>
        </p:nvSpPr>
        <p:spPr>
          <a:xfrm>
            <a:off x="10979921" y="9860318"/>
            <a:ext cx="756434" cy="756434"/>
          </a:xfrm>
          <a:prstGeom prst="ellipse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" name="Equation"/>
          <p:cNvSpPr txBox="1"/>
          <p:nvPr/>
        </p:nvSpPr>
        <p:spPr>
          <a:xfrm>
            <a:off x="9041179" y="7894779"/>
            <a:ext cx="536627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665" name="Our Mixture Decomposi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Our Mixture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72" name="Group"/>
          <p:cNvGrpSpPr/>
          <p:nvPr/>
        </p:nvGrpSpPr>
        <p:grpSpPr>
          <a:xfrm>
            <a:off x="1069188" y="1952614"/>
            <a:ext cx="5249003" cy="1739922"/>
            <a:chOff x="0" y="0"/>
            <a:chExt cx="5249001" cy="1739920"/>
          </a:xfrm>
        </p:grpSpPr>
        <p:sp>
          <p:nvSpPr>
            <p:cNvPr id="670" name="Equation"/>
            <p:cNvSpPr txBox="1"/>
            <p:nvPr/>
          </p:nvSpPr>
          <p:spPr>
            <a:xfrm>
              <a:off x="519358" y="0"/>
              <a:ext cx="4729644" cy="571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m:oMathPara>
              </a14:m>
              <a:endParaRPr sz="4800"/>
            </a:p>
          </p:txBody>
        </p:sp>
        <p:sp>
          <p:nvSpPr>
            <p:cNvPr id="671" name="Equation"/>
            <p:cNvSpPr txBox="1"/>
            <p:nvPr/>
          </p:nvSpPr>
          <p:spPr>
            <a:xfrm>
              <a:off x="0" y="1085484"/>
              <a:ext cx="4148635" cy="654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sty m:val="p"/>
                          </m:rP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m:oMathPara>
              </a14:m>
              <a:endParaRPr sz="4800"/>
            </a:p>
          </p:txBody>
        </p:sp>
      </p:grpSp>
      <p:sp>
        <p:nvSpPr>
          <p:cNvPr id="673" name="Equation"/>
          <p:cNvSpPr txBox="1"/>
          <p:nvPr/>
        </p:nvSpPr>
        <p:spPr>
          <a:xfrm>
            <a:off x="3164828" y="5958561"/>
            <a:ext cx="536627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674" name="Line"/>
          <p:cNvSpPr/>
          <p:nvPr/>
        </p:nvSpPr>
        <p:spPr>
          <a:xfrm>
            <a:off x="448212" y="5335287"/>
            <a:ext cx="1" cy="5603090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75" name="Line"/>
          <p:cNvSpPr/>
          <p:nvPr/>
        </p:nvSpPr>
        <p:spPr>
          <a:xfrm flipH="1">
            <a:off x="424605" y="8302317"/>
            <a:ext cx="1125360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76" name="Line"/>
          <p:cNvSpPr/>
          <p:nvPr/>
        </p:nvSpPr>
        <p:spPr>
          <a:xfrm>
            <a:off x="718260" y="6868298"/>
            <a:ext cx="10221936" cy="2868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62" fill="norm" stroke="1" extrusionOk="0">
                <a:moveTo>
                  <a:pt x="0" y="18272"/>
                </a:moveTo>
                <a:cubicBezTo>
                  <a:pt x="637" y="15245"/>
                  <a:pt x="1263" y="12192"/>
                  <a:pt x="1881" y="9122"/>
                </a:cubicBezTo>
                <a:cubicBezTo>
                  <a:pt x="2620" y="5451"/>
                  <a:pt x="3434" y="1505"/>
                  <a:pt x="4802" y="347"/>
                </a:cubicBezTo>
                <a:cubicBezTo>
                  <a:pt x="7620" y="-2038"/>
                  <a:pt x="9271" y="8463"/>
                  <a:pt x="11570" y="13718"/>
                </a:cubicBezTo>
                <a:cubicBezTo>
                  <a:pt x="12941" y="16853"/>
                  <a:pt x="14530" y="17890"/>
                  <a:pt x="16179" y="18508"/>
                </a:cubicBezTo>
                <a:cubicBezTo>
                  <a:pt x="17956" y="19174"/>
                  <a:pt x="19811" y="19381"/>
                  <a:pt x="21600" y="19562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77" name="Our Mixture Decomposi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Our Mixture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Goal: low-variance importance sampling of BRDF derivatives"/>
          <p:cNvSpPr txBox="1"/>
          <p:nvPr/>
        </p:nvSpPr>
        <p:spPr>
          <a:xfrm>
            <a:off x="1206500" y="206911"/>
            <a:ext cx="21971000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1755604">
              <a:lnSpc>
                <a:spcPct val="80000"/>
              </a:lnSpc>
              <a:defRPr b="1" spc="-122" sz="6120">
                <a:solidFill>
                  <a:srgbClr val="000000"/>
                </a:solidFill>
              </a:defRPr>
            </a:pPr>
            <a:r>
              <a:t>Goal: low-variance importance sampling of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BRDF derivatives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84" name="Group"/>
          <p:cNvGrpSpPr/>
          <p:nvPr/>
        </p:nvGrpSpPr>
        <p:grpSpPr>
          <a:xfrm>
            <a:off x="1069188" y="1952614"/>
            <a:ext cx="5249003" cy="1739922"/>
            <a:chOff x="0" y="0"/>
            <a:chExt cx="5249001" cy="1739920"/>
          </a:xfrm>
        </p:grpSpPr>
        <p:sp>
          <p:nvSpPr>
            <p:cNvPr id="682" name="Equation"/>
            <p:cNvSpPr txBox="1"/>
            <p:nvPr/>
          </p:nvSpPr>
          <p:spPr>
            <a:xfrm>
              <a:off x="519358" y="0"/>
              <a:ext cx="4729644" cy="571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m:oMathPara>
              </a14:m>
              <a:endParaRPr sz="4800"/>
            </a:p>
          </p:txBody>
        </p:sp>
        <p:sp>
          <p:nvSpPr>
            <p:cNvPr id="683" name="Equation"/>
            <p:cNvSpPr txBox="1"/>
            <p:nvPr/>
          </p:nvSpPr>
          <p:spPr>
            <a:xfrm>
              <a:off x="0" y="1085484"/>
              <a:ext cx="4148635" cy="654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sty m:val="p"/>
                          </m:rP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m:oMathPara>
              </a14:m>
              <a:endParaRPr sz="4800"/>
            </a:p>
          </p:txBody>
        </p:sp>
      </p:grpSp>
      <p:sp>
        <p:nvSpPr>
          <p:cNvPr id="685" name="Equation"/>
          <p:cNvSpPr txBox="1"/>
          <p:nvPr/>
        </p:nvSpPr>
        <p:spPr>
          <a:xfrm>
            <a:off x="3164828" y="5958561"/>
            <a:ext cx="536627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686" name="Line"/>
          <p:cNvSpPr/>
          <p:nvPr/>
        </p:nvSpPr>
        <p:spPr>
          <a:xfrm>
            <a:off x="448212" y="5335287"/>
            <a:ext cx="1" cy="5603090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7" name="Line"/>
          <p:cNvSpPr/>
          <p:nvPr/>
        </p:nvSpPr>
        <p:spPr>
          <a:xfrm flipH="1">
            <a:off x="424605" y="8302317"/>
            <a:ext cx="1125360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8" name="Line"/>
          <p:cNvSpPr/>
          <p:nvPr/>
        </p:nvSpPr>
        <p:spPr>
          <a:xfrm>
            <a:off x="718260" y="6868298"/>
            <a:ext cx="10221936" cy="2868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62" fill="norm" stroke="1" extrusionOk="0">
                <a:moveTo>
                  <a:pt x="0" y="18272"/>
                </a:moveTo>
                <a:cubicBezTo>
                  <a:pt x="637" y="15245"/>
                  <a:pt x="1263" y="12192"/>
                  <a:pt x="1881" y="9122"/>
                </a:cubicBezTo>
                <a:cubicBezTo>
                  <a:pt x="2620" y="5451"/>
                  <a:pt x="3434" y="1505"/>
                  <a:pt x="4802" y="347"/>
                </a:cubicBezTo>
                <a:cubicBezTo>
                  <a:pt x="7620" y="-2038"/>
                  <a:pt x="9271" y="8463"/>
                  <a:pt x="11570" y="13718"/>
                </a:cubicBezTo>
                <a:cubicBezTo>
                  <a:pt x="12941" y="16853"/>
                  <a:pt x="14530" y="17890"/>
                  <a:pt x="16179" y="18508"/>
                </a:cubicBezTo>
                <a:cubicBezTo>
                  <a:pt x="17956" y="19174"/>
                  <a:pt x="19811" y="19381"/>
                  <a:pt x="21600" y="19562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9" name="Line"/>
          <p:cNvSpPr/>
          <p:nvPr/>
        </p:nvSpPr>
        <p:spPr>
          <a:xfrm flipH="1">
            <a:off x="654784" y="9769775"/>
            <a:ext cx="10298359" cy="1"/>
          </a:xfrm>
          <a:prstGeom prst="line">
            <a:avLst/>
          </a:prstGeom>
          <a:ln w="1270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0" name="Line"/>
          <p:cNvSpPr/>
          <p:nvPr/>
        </p:nvSpPr>
        <p:spPr>
          <a:xfrm>
            <a:off x="718260" y="5293498"/>
            <a:ext cx="10221936" cy="2868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62" fill="norm" stroke="1" extrusionOk="0">
                <a:moveTo>
                  <a:pt x="0" y="18272"/>
                </a:moveTo>
                <a:cubicBezTo>
                  <a:pt x="637" y="15245"/>
                  <a:pt x="1263" y="12192"/>
                  <a:pt x="1881" y="9122"/>
                </a:cubicBezTo>
                <a:cubicBezTo>
                  <a:pt x="2620" y="5451"/>
                  <a:pt x="3434" y="1505"/>
                  <a:pt x="4802" y="347"/>
                </a:cubicBezTo>
                <a:cubicBezTo>
                  <a:pt x="7620" y="-2038"/>
                  <a:pt x="9271" y="8463"/>
                  <a:pt x="11570" y="13718"/>
                </a:cubicBezTo>
                <a:cubicBezTo>
                  <a:pt x="12941" y="16853"/>
                  <a:pt x="14530" y="17890"/>
                  <a:pt x="16179" y="18508"/>
                </a:cubicBezTo>
                <a:cubicBezTo>
                  <a:pt x="17956" y="19174"/>
                  <a:pt x="19811" y="19381"/>
                  <a:pt x="21600" y="19562"/>
                </a:cubicBezTo>
              </a:path>
            </a:pathLst>
          </a:custGeom>
          <a:ln w="1270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1" name="Equation"/>
          <p:cNvSpPr txBox="1"/>
          <p:nvPr/>
        </p:nvSpPr>
        <p:spPr>
          <a:xfrm>
            <a:off x="2912709" y="9998616"/>
            <a:ext cx="1424353" cy="6580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F271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7400" i="1">
                          <a:solidFill>
                            <a:srgbClr val="F271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7400" i="1">
                          <a:solidFill>
                            <a:srgbClr val="F271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7400">
              <a:solidFill>
                <a:srgbClr val="F27200"/>
              </a:solidFill>
            </a:endParaRPr>
          </a:p>
        </p:txBody>
      </p:sp>
      <p:sp>
        <p:nvSpPr>
          <p:cNvPr id="692" name="Equation"/>
          <p:cNvSpPr txBox="1"/>
          <p:nvPr/>
        </p:nvSpPr>
        <p:spPr>
          <a:xfrm>
            <a:off x="3042638" y="4530360"/>
            <a:ext cx="673579" cy="6580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74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74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</m:oMath>
              </m:oMathPara>
            </a14:m>
            <a:endParaRPr sz="7400">
              <a:solidFill>
                <a:srgbClr val="017100"/>
              </a:solidFill>
            </a:endParaRPr>
          </a:p>
        </p:txBody>
      </p:sp>
      <p:sp>
        <p:nvSpPr>
          <p:cNvPr id="693" name="Our Mixture Decomposi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Our Mixture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00" name="Group"/>
          <p:cNvGrpSpPr/>
          <p:nvPr/>
        </p:nvGrpSpPr>
        <p:grpSpPr>
          <a:xfrm>
            <a:off x="1069188" y="1952614"/>
            <a:ext cx="5249003" cy="1739922"/>
            <a:chOff x="0" y="0"/>
            <a:chExt cx="5249001" cy="1739920"/>
          </a:xfrm>
        </p:grpSpPr>
        <p:sp>
          <p:nvSpPr>
            <p:cNvPr id="698" name="Equation"/>
            <p:cNvSpPr txBox="1"/>
            <p:nvPr/>
          </p:nvSpPr>
          <p:spPr>
            <a:xfrm>
              <a:off x="519358" y="0"/>
              <a:ext cx="4729644" cy="571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m:oMathPara>
              </a14:m>
              <a:endParaRPr sz="4800"/>
            </a:p>
          </p:txBody>
        </p:sp>
        <p:sp>
          <p:nvSpPr>
            <p:cNvPr id="699" name="Equation"/>
            <p:cNvSpPr txBox="1"/>
            <p:nvPr/>
          </p:nvSpPr>
          <p:spPr>
            <a:xfrm>
              <a:off x="0" y="1085484"/>
              <a:ext cx="4148635" cy="654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sty m:val="p"/>
                          </m:rP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m:oMathPara>
              </a14:m>
              <a:endParaRPr sz="4800"/>
            </a:p>
          </p:txBody>
        </p:sp>
      </p:grpSp>
      <p:sp>
        <p:nvSpPr>
          <p:cNvPr id="701" name="Equation"/>
          <p:cNvSpPr txBox="1"/>
          <p:nvPr/>
        </p:nvSpPr>
        <p:spPr>
          <a:xfrm>
            <a:off x="3164828" y="5958561"/>
            <a:ext cx="536627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702" name="Line"/>
          <p:cNvSpPr/>
          <p:nvPr/>
        </p:nvSpPr>
        <p:spPr>
          <a:xfrm>
            <a:off x="448212" y="5335287"/>
            <a:ext cx="1" cy="5603090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3" name="Line"/>
          <p:cNvSpPr/>
          <p:nvPr/>
        </p:nvSpPr>
        <p:spPr>
          <a:xfrm flipH="1">
            <a:off x="424605" y="8302317"/>
            <a:ext cx="1125360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4" name="Line"/>
          <p:cNvSpPr/>
          <p:nvPr/>
        </p:nvSpPr>
        <p:spPr>
          <a:xfrm>
            <a:off x="718260" y="6868298"/>
            <a:ext cx="10221936" cy="2868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62" fill="norm" stroke="1" extrusionOk="0">
                <a:moveTo>
                  <a:pt x="0" y="18272"/>
                </a:moveTo>
                <a:cubicBezTo>
                  <a:pt x="637" y="15245"/>
                  <a:pt x="1263" y="12192"/>
                  <a:pt x="1881" y="9122"/>
                </a:cubicBezTo>
                <a:cubicBezTo>
                  <a:pt x="2620" y="5451"/>
                  <a:pt x="3434" y="1505"/>
                  <a:pt x="4802" y="347"/>
                </a:cubicBezTo>
                <a:cubicBezTo>
                  <a:pt x="7620" y="-2038"/>
                  <a:pt x="9271" y="8463"/>
                  <a:pt x="11570" y="13718"/>
                </a:cubicBezTo>
                <a:cubicBezTo>
                  <a:pt x="12941" y="16853"/>
                  <a:pt x="14530" y="17890"/>
                  <a:pt x="16179" y="18508"/>
                </a:cubicBezTo>
                <a:cubicBezTo>
                  <a:pt x="17956" y="19174"/>
                  <a:pt x="19811" y="19381"/>
                  <a:pt x="21600" y="19562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5" name="Line"/>
          <p:cNvSpPr/>
          <p:nvPr/>
        </p:nvSpPr>
        <p:spPr>
          <a:xfrm flipH="1">
            <a:off x="13301125" y="12098651"/>
            <a:ext cx="10298359" cy="1"/>
          </a:xfrm>
          <a:prstGeom prst="line">
            <a:avLst/>
          </a:prstGeom>
          <a:ln w="1270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6" name="Line"/>
          <p:cNvSpPr/>
          <p:nvPr/>
        </p:nvSpPr>
        <p:spPr>
          <a:xfrm>
            <a:off x="13364602" y="2043175"/>
            <a:ext cx="10221936" cy="2868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62" fill="norm" stroke="1" extrusionOk="0">
                <a:moveTo>
                  <a:pt x="0" y="18272"/>
                </a:moveTo>
                <a:cubicBezTo>
                  <a:pt x="637" y="15245"/>
                  <a:pt x="1263" y="12192"/>
                  <a:pt x="1881" y="9122"/>
                </a:cubicBezTo>
                <a:cubicBezTo>
                  <a:pt x="2620" y="5451"/>
                  <a:pt x="3434" y="1505"/>
                  <a:pt x="4802" y="347"/>
                </a:cubicBezTo>
                <a:cubicBezTo>
                  <a:pt x="7620" y="-2038"/>
                  <a:pt x="9271" y="8463"/>
                  <a:pt x="11570" y="13718"/>
                </a:cubicBezTo>
                <a:cubicBezTo>
                  <a:pt x="12941" y="16853"/>
                  <a:pt x="14530" y="17890"/>
                  <a:pt x="16179" y="18508"/>
                </a:cubicBezTo>
                <a:cubicBezTo>
                  <a:pt x="17956" y="19174"/>
                  <a:pt x="19811" y="19381"/>
                  <a:pt x="21600" y="19562"/>
                </a:cubicBezTo>
              </a:path>
            </a:pathLst>
          </a:custGeom>
          <a:ln w="1270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7" name="Equation"/>
          <p:cNvSpPr txBox="1"/>
          <p:nvPr/>
        </p:nvSpPr>
        <p:spPr>
          <a:xfrm>
            <a:off x="15559051" y="12327492"/>
            <a:ext cx="1424353" cy="6580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F271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7400" i="1">
                          <a:solidFill>
                            <a:srgbClr val="F271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7400" i="1">
                          <a:solidFill>
                            <a:srgbClr val="F271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7400">
              <a:solidFill>
                <a:srgbClr val="F27200"/>
              </a:solidFill>
            </a:endParaRPr>
          </a:p>
        </p:txBody>
      </p:sp>
      <p:sp>
        <p:nvSpPr>
          <p:cNvPr id="708" name="Equation"/>
          <p:cNvSpPr txBox="1"/>
          <p:nvPr/>
        </p:nvSpPr>
        <p:spPr>
          <a:xfrm>
            <a:off x="16772177" y="1464903"/>
            <a:ext cx="673579" cy="6580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74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74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</m:oMath>
              </m:oMathPara>
            </a14:m>
            <a:endParaRPr sz="7400">
              <a:solidFill>
                <a:srgbClr val="017100"/>
              </a:solidFill>
            </a:endParaRPr>
          </a:p>
        </p:txBody>
      </p:sp>
      <p:grpSp>
        <p:nvGrpSpPr>
          <p:cNvPr id="711" name="Group"/>
          <p:cNvGrpSpPr/>
          <p:nvPr/>
        </p:nvGrpSpPr>
        <p:grpSpPr>
          <a:xfrm>
            <a:off x="13061167" y="2124832"/>
            <a:ext cx="11253601" cy="5603091"/>
            <a:chOff x="0" y="0"/>
            <a:chExt cx="11253599" cy="5603089"/>
          </a:xfrm>
        </p:grpSpPr>
        <p:sp>
          <p:nvSpPr>
            <p:cNvPr id="709" name="Line"/>
            <p:cNvSpPr/>
            <p:nvPr/>
          </p:nvSpPr>
          <p:spPr>
            <a:xfrm>
              <a:off x="23608" y="0"/>
              <a:ext cx="1" cy="5603090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10" name="Line"/>
            <p:cNvSpPr/>
            <p:nvPr/>
          </p:nvSpPr>
          <p:spPr>
            <a:xfrm flipH="1">
              <a:off x="0" y="2967029"/>
              <a:ext cx="112536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712" name="Line"/>
          <p:cNvSpPr/>
          <p:nvPr/>
        </p:nvSpPr>
        <p:spPr>
          <a:xfrm>
            <a:off x="13084774" y="7709923"/>
            <a:ext cx="1" cy="560309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13" name="Line"/>
          <p:cNvSpPr/>
          <p:nvPr/>
        </p:nvSpPr>
        <p:spPr>
          <a:xfrm flipH="1">
            <a:off x="13061167" y="10676954"/>
            <a:ext cx="1125360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14" name="Equation"/>
          <p:cNvSpPr txBox="1"/>
          <p:nvPr/>
        </p:nvSpPr>
        <p:spPr>
          <a:xfrm>
            <a:off x="17779113" y="7064898"/>
            <a:ext cx="1321766" cy="13217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17700"/>
          </a:p>
        </p:txBody>
      </p:sp>
      <p:sp>
        <p:nvSpPr>
          <p:cNvPr id="715" name="Equation"/>
          <p:cNvSpPr txBox="1"/>
          <p:nvPr/>
        </p:nvSpPr>
        <p:spPr>
          <a:xfrm>
            <a:off x="11713509" y="8055709"/>
            <a:ext cx="1092124" cy="4932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14600"/>
          </a:p>
        </p:txBody>
      </p:sp>
      <p:sp>
        <p:nvSpPr>
          <p:cNvPr id="716" name="Our Mixture Decomposi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Our Mixture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3" name="Group"/>
          <p:cNvGrpSpPr/>
          <p:nvPr/>
        </p:nvGrpSpPr>
        <p:grpSpPr>
          <a:xfrm>
            <a:off x="1069188" y="1952614"/>
            <a:ext cx="5249003" cy="1739922"/>
            <a:chOff x="0" y="0"/>
            <a:chExt cx="5249001" cy="1739920"/>
          </a:xfrm>
        </p:grpSpPr>
        <p:sp>
          <p:nvSpPr>
            <p:cNvPr id="721" name="Equation"/>
            <p:cNvSpPr txBox="1"/>
            <p:nvPr/>
          </p:nvSpPr>
          <p:spPr>
            <a:xfrm>
              <a:off x="519358" y="0"/>
              <a:ext cx="4729644" cy="571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m:oMathPara>
              </a14:m>
              <a:endParaRPr sz="4800"/>
            </a:p>
          </p:txBody>
        </p:sp>
        <p:sp>
          <p:nvSpPr>
            <p:cNvPr id="722" name="Equation"/>
            <p:cNvSpPr txBox="1"/>
            <p:nvPr/>
          </p:nvSpPr>
          <p:spPr>
            <a:xfrm>
              <a:off x="0" y="1085484"/>
              <a:ext cx="4148635" cy="654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sty m:val="p"/>
                          </m:rP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m:oMathPara>
              </a14:m>
              <a:endParaRPr sz="4800"/>
            </a:p>
          </p:txBody>
        </p:sp>
      </p:grpSp>
      <p:sp>
        <p:nvSpPr>
          <p:cNvPr id="724" name="Equation"/>
          <p:cNvSpPr txBox="1"/>
          <p:nvPr/>
        </p:nvSpPr>
        <p:spPr>
          <a:xfrm>
            <a:off x="3164828" y="5958561"/>
            <a:ext cx="536627" cy="8317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400">
              <a:solidFill>
                <a:srgbClr val="0076BA"/>
              </a:solidFill>
            </a:endParaRPr>
          </a:p>
        </p:txBody>
      </p:sp>
      <p:sp>
        <p:nvSpPr>
          <p:cNvPr id="725" name="Line"/>
          <p:cNvSpPr/>
          <p:nvPr/>
        </p:nvSpPr>
        <p:spPr>
          <a:xfrm>
            <a:off x="448212" y="5335287"/>
            <a:ext cx="1" cy="5603090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6" name="Line"/>
          <p:cNvSpPr/>
          <p:nvPr/>
        </p:nvSpPr>
        <p:spPr>
          <a:xfrm flipH="1">
            <a:off x="424605" y="8302317"/>
            <a:ext cx="1125360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7" name="Line"/>
          <p:cNvSpPr/>
          <p:nvPr/>
        </p:nvSpPr>
        <p:spPr>
          <a:xfrm>
            <a:off x="718260" y="6868298"/>
            <a:ext cx="10221936" cy="2868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62" fill="norm" stroke="1" extrusionOk="0">
                <a:moveTo>
                  <a:pt x="0" y="18272"/>
                </a:moveTo>
                <a:cubicBezTo>
                  <a:pt x="637" y="15245"/>
                  <a:pt x="1263" y="12192"/>
                  <a:pt x="1881" y="9122"/>
                </a:cubicBezTo>
                <a:cubicBezTo>
                  <a:pt x="2620" y="5451"/>
                  <a:pt x="3434" y="1505"/>
                  <a:pt x="4802" y="347"/>
                </a:cubicBezTo>
                <a:cubicBezTo>
                  <a:pt x="7620" y="-2038"/>
                  <a:pt x="9271" y="8463"/>
                  <a:pt x="11570" y="13718"/>
                </a:cubicBezTo>
                <a:cubicBezTo>
                  <a:pt x="12941" y="16853"/>
                  <a:pt x="14530" y="17890"/>
                  <a:pt x="16179" y="18508"/>
                </a:cubicBezTo>
                <a:cubicBezTo>
                  <a:pt x="17956" y="19174"/>
                  <a:pt x="19811" y="19381"/>
                  <a:pt x="21600" y="19562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8" name="Line"/>
          <p:cNvSpPr/>
          <p:nvPr/>
        </p:nvSpPr>
        <p:spPr>
          <a:xfrm flipH="1">
            <a:off x="13301125" y="12098651"/>
            <a:ext cx="10298359" cy="1"/>
          </a:xfrm>
          <a:prstGeom prst="line">
            <a:avLst/>
          </a:prstGeom>
          <a:ln w="1270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9" name="Line"/>
          <p:cNvSpPr/>
          <p:nvPr/>
        </p:nvSpPr>
        <p:spPr>
          <a:xfrm>
            <a:off x="13364602" y="2043175"/>
            <a:ext cx="10221936" cy="2868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62" fill="norm" stroke="1" extrusionOk="0">
                <a:moveTo>
                  <a:pt x="0" y="18272"/>
                </a:moveTo>
                <a:cubicBezTo>
                  <a:pt x="637" y="15245"/>
                  <a:pt x="1263" y="12192"/>
                  <a:pt x="1881" y="9122"/>
                </a:cubicBezTo>
                <a:cubicBezTo>
                  <a:pt x="2620" y="5451"/>
                  <a:pt x="3434" y="1505"/>
                  <a:pt x="4802" y="347"/>
                </a:cubicBezTo>
                <a:cubicBezTo>
                  <a:pt x="7620" y="-2038"/>
                  <a:pt x="9271" y="8463"/>
                  <a:pt x="11570" y="13718"/>
                </a:cubicBezTo>
                <a:cubicBezTo>
                  <a:pt x="12941" y="16853"/>
                  <a:pt x="14530" y="17890"/>
                  <a:pt x="16179" y="18508"/>
                </a:cubicBezTo>
                <a:cubicBezTo>
                  <a:pt x="17956" y="19174"/>
                  <a:pt x="19811" y="19381"/>
                  <a:pt x="21600" y="19562"/>
                </a:cubicBezTo>
              </a:path>
            </a:pathLst>
          </a:custGeom>
          <a:ln w="1270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0" name="Equation"/>
          <p:cNvSpPr txBox="1"/>
          <p:nvPr/>
        </p:nvSpPr>
        <p:spPr>
          <a:xfrm>
            <a:off x="15559051" y="12327492"/>
            <a:ext cx="1424353" cy="6580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400" i="1">
                      <a:solidFill>
                        <a:srgbClr val="F271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7400" i="1">
                          <a:solidFill>
                            <a:srgbClr val="F271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7400" i="1">
                          <a:solidFill>
                            <a:srgbClr val="F271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7400">
              <a:solidFill>
                <a:srgbClr val="F27200"/>
              </a:solidFill>
            </a:endParaRPr>
          </a:p>
        </p:txBody>
      </p:sp>
      <p:sp>
        <p:nvSpPr>
          <p:cNvPr id="731" name="Equation"/>
          <p:cNvSpPr txBox="1"/>
          <p:nvPr/>
        </p:nvSpPr>
        <p:spPr>
          <a:xfrm>
            <a:off x="16772177" y="1464903"/>
            <a:ext cx="673579" cy="6580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74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74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</m:oMath>
              </m:oMathPara>
            </a14:m>
            <a:endParaRPr sz="7400">
              <a:solidFill>
                <a:srgbClr val="017100"/>
              </a:solidFill>
            </a:endParaRPr>
          </a:p>
        </p:txBody>
      </p:sp>
      <p:grpSp>
        <p:nvGrpSpPr>
          <p:cNvPr id="734" name="Group"/>
          <p:cNvGrpSpPr/>
          <p:nvPr/>
        </p:nvGrpSpPr>
        <p:grpSpPr>
          <a:xfrm>
            <a:off x="13061167" y="2124832"/>
            <a:ext cx="11253601" cy="5603091"/>
            <a:chOff x="0" y="0"/>
            <a:chExt cx="11253599" cy="5603089"/>
          </a:xfrm>
        </p:grpSpPr>
        <p:sp>
          <p:nvSpPr>
            <p:cNvPr id="732" name="Line"/>
            <p:cNvSpPr/>
            <p:nvPr/>
          </p:nvSpPr>
          <p:spPr>
            <a:xfrm>
              <a:off x="23608" y="0"/>
              <a:ext cx="1" cy="5603090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33" name="Line"/>
            <p:cNvSpPr/>
            <p:nvPr/>
          </p:nvSpPr>
          <p:spPr>
            <a:xfrm flipH="1">
              <a:off x="0" y="2967029"/>
              <a:ext cx="112536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735" name="Line"/>
          <p:cNvSpPr/>
          <p:nvPr/>
        </p:nvSpPr>
        <p:spPr>
          <a:xfrm>
            <a:off x="13084774" y="7709923"/>
            <a:ext cx="1" cy="560309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6" name="Line"/>
          <p:cNvSpPr/>
          <p:nvPr/>
        </p:nvSpPr>
        <p:spPr>
          <a:xfrm flipH="1">
            <a:off x="13061167" y="10676954"/>
            <a:ext cx="1125360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7" name="Line"/>
          <p:cNvSpPr/>
          <p:nvPr/>
        </p:nvSpPr>
        <p:spPr>
          <a:xfrm>
            <a:off x="13364602" y="3180014"/>
            <a:ext cx="10221936" cy="1858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62" fill="norm" stroke="1" extrusionOk="0">
                <a:moveTo>
                  <a:pt x="0" y="18272"/>
                </a:moveTo>
                <a:cubicBezTo>
                  <a:pt x="637" y="15245"/>
                  <a:pt x="1263" y="12192"/>
                  <a:pt x="1881" y="9122"/>
                </a:cubicBezTo>
                <a:cubicBezTo>
                  <a:pt x="2620" y="5451"/>
                  <a:pt x="3434" y="1505"/>
                  <a:pt x="4802" y="347"/>
                </a:cubicBezTo>
                <a:cubicBezTo>
                  <a:pt x="7620" y="-2038"/>
                  <a:pt x="9271" y="8463"/>
                  <a:pt x="11570" y="13718"/>
                </a:cubicBezTo>
                <a:cubicBezTo>
                  <a:pt x="12941" y="16853"/>
                  <a:pt x="14530" y="17890"/>
                  <a:pt x="16179" y="18508"/>
                </a:cubicBezTo>
                <a:cubicBezTo>
                  <a:pt x="17956" y="19174"/>
                  <a:pt x="19811" y="19381"/>
                  <a:pt x="21600" y="19562"/>
                </a:cubicBezTo>
              </a:path>
            </a:pathLst>
          </a:custGeom>
          <a:ln w="127000">
            <a:solidFill>
              <a:schemeClr val="accent2">
                <a:hueOff val="-202083"/>
                <a:satOff val="17755"/>
                <a:lumOff val="-1608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8" name="Equation"/>
          <p:cNvSpPr txBox="1"/>
          <p:nvPr/>
        </p:nvSpPr>
        <p:spPr>
          <a:xfrm>
            <a:off x="15785498" y="2398757"/>
            <a:ext cx="755342" cy="6580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7400" i="1">
                          <a:solidFill>
                            <a:srgbClr val="00AB8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7400" i="1">
                          <a:solidFill>
                            <a:srgbClr val="00AB8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</m:oMath>
              </m:oMathPara>
            </a14:m>
            <a:endParaRPr sz="7400">
              <a:solidFill>
                <a:srgbClr val="00AB8E"/>
              </a:solidFill>
            </a:endParaRPr>
          </a:p>
        </p:txBody>
      </p:sp>
      <p:sp>
        <p:nvSpPr>
          <p:cNvPr id="739" name="Line"/>
          <p:cNvSpPr/>
          <p:nvPr/>
        </p:nvSpPr>
        <p:spPr>
          <a:xfrm flipH="1">
            <a:off x="13301125" y="10027707"/>
            <a:ext cx="10298359" cy="1"/>
          </a:xfrm>
          <a:prstGeom prst="line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40" name="Equation"/>
          <p:cNvSpPr txBox="1"/>
          <p:nvPr/>
        </p:nvSpPr>
        <p:spPr>
          <a:xfrm>
            <a:off x="15450993" y="9123657"/>
            <a:ext cx="862770" cy="6580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7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</m:oMath>
              </m:oMathPara>
            </a14:m>
            <a:endParaRPr sz="7400">
              <a:solidFill>
                <a:srgbClr val="EE220C"/>
              </a:solidFill>
            </a:endParaRPr>
          </a:p>
        </p:txBody>
      </p:sp>
      <p:sp>
        <p:nvSpPr>
          <p:cNvPr id="741" name="Equation"/>
          <p:cNvSpPr txBox="1"/>
          <p:nvPr/>
        </p:nvSpPr>
        <p:spPr>
          <a:xfrm>
            <a:off x="17779113" y="7064898"/>
            <a:ext cx="1321766" cy="13217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17700"/>
          </a:p>
        </p:txBody>
      </p:sp>
      <p:sp>
        <p:nvSpPr>
          <p:cNvPr id="742" name="Equation"/>
          <p:cNvSpPr txBox="1"/>
          <p:nvPr/>
        </p:nvSpPr>
        <p:spPr>
          <a:xfrm>
            <a:off x="11713509" y="8055709"/>
            <a:ext cx="1092124" cy="4932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14600"/>
          </a:p>
        </p:txBody>
      </p:sp>
      <p:sp>
        <p:nvSpPr>
          <p:cNvPr id="743" name="Our Mixture Decomposi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Our Mixture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Mixture decomposition reduces variance of glossy reflections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Mixture decomposition reduces variance of glossy reflections </a:t>
            </a:r>
          </a:p>
        </p:txBody>
      </p:sp>
      <p:sp>
        <p:nvSpPr>
          <p:cNvPr id="7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7717" y="1191613"/>
            <a:ext cx="18948566" cy="11796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Mixture decomposition improves inverse rendering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>
            <a:lvl1pPr defTabSz="2121354">
              <a:defRPr spc="-147" sz="7394"/>
            </a:lvl1pPr>
          </a:lstStyle>
          <a:p>
            <a:pPr/>
            <a:r>
              <a:t>Mixture decomposition improves inverse rendering</a:t>
            </a:r>
          </a:p>
        </p:txBody>
      </p:sp>
      <p:sp>
        <p:nvSpPr>
          <p:cNvPr id="7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83" y="3505200"/>
            <a:ext cx="6218789" cy="6238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0283" y="3501499"/>
            <a:ext cx="6218789" cy="6246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64186" y="2839833"/>
            <a:ext cx="9446561" cy="8036334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initialization"/>
          <p:cNvSpPr txBox="1"/>
          <p:nvPr/>
        </p:nvSpPr>
        <p:spPr>
          <a:xfrm>
            <a:off x="582903" y="9876613"/>
            <a:ext cx="5335349" cy="106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initialization</a:t>
            </a:r>
          </a:p>
        </p:txBody>
      </p:sp>
      <p:sp>
        <p:nvSpPr>
          <p:cNvPr id="759" name="recovery"/>
          <p:cNvSpPr txBox="1"/>
          <p:nvPr/>
        </p:nvSpPr>
        <p:spPr>
          <a:xfrm>
            <a:off x="7082003" y="9876613"/>
            <a:ext cx="5335348" cy="106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recovery</a:t>
            </a:r>
          </a:p>
        </p:txBody>
      </p:sp>
      <p:sp>
        <p:nvSpPr>
          <p:cNvPr id="760" name="iterations"/>
          <p:cNvSpPr txBox="1"/>
          <p:nvPr/>
        </p:nvSpPr>
        <p:spPr>
          <a:xfrm>
            <a:off x="17550866" y="10936301"/>
            <a:ext cx="5335349" cy="106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iterations</a:t>
            </a:r>
          </a:p>
        </p:txBody>
      </p:sp>
      <p:sp>
        <p:nvSpPr>
          <p:cNvPr id="761" name="loss"/>
          <p:cNvSpPr txBox="1"/>
          <p:nvPr/>
        </p:nvSpPr>
        <p:spPr>
          <a:xfrm rot="16200000">
            <a:off x="11306543" y="6091525"/>
            <a:ext cx="5335349" cy="106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6" name="Weights of mixture BRDFs…"/>
          <p:cNvSpPr txBox="1"/>
          <p:nvPr>
            <p:ph type="body" idx="1"/>
          </p:nvPr>
        </p:nvSpPr>
        <p:spPr>
          <a:xfrm>
            <a:off x="1105659" y="-18925"/>
            <a:ext cx="21971001" cy="1030885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  <a:r>
              <a:t>Weights of mixture BRDFs</a:t>
            </a:r>
          </a:p>
          <a:p>
            <a:pPr lvl="1"/>
            <a:r>
              <a:t>All layered BRDFs (</a:t>
            </a:r>
            <a:r>
              <a:rPr b="1"/>
              <a:t>Disney Principled, Autodesk Standard Surface</a:t>
            </a:r>
            <a:r>
              <a:t>, etc.)</a:t>
            </a:r>
          </a:p>
          <a:p>
            <a:pPr lvl="1">
              <a:defRPr b="1"/>
            </a:pPr>
            <a:r>
              <a:t>Oren-Nayar</a:t>
            </a:r>
          </a:p>
          <a:p>
            <a:pPr lvl="1">
              <a:defRPr b="1"/>
            </a:pPr>
            <a:r>
              <a:t>Microcylinder BRDF</a:t>
            </a:r>
          </a:p>
          <a:p>
            <a:pPr>
              <a:defRPr b="1"/>
            </a:pPr>
            <a:r>
              <a:rPr b="0"/>
              <a:t>and many others…</a:t>
            </a:r>
            <a:r>
              <a:t> </a:t>
            </a:r>
          </a:p>
        </p:txBody>
      </p:sp>
      <p:sp>
        <p:nvSpPr>
          <p:cNvPr id="767" name="Rounded Rectangle"/>
          <p:cNvSpPr/>
          <p:nvPr/>
        </p:nvSpPr>
        <p:spPr>
          <a:xfrm>
            <a:off x="724614" y="3577664"/>
            <a:ext cx="22387081" cy="6360134"/>
          </a:xfrm>
          <a:prstGeom prst="roundRect">
            <a:avLst>
              <a:gd name="adj" fmla="val 9740"/>
            </a:avLst>
          </a:prstGeom>
          <a:ln w="127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8" name="Our mixture decomposition"/>
          <p:cNvSpPr txBox="1"/>
          <p:nvPr/>
        </p:nvSpPr>
        <p:spPr>
          <a:xfrm>
            <a:off x="13121901" y="8734277"/>
            <a:ext cx="9698965" cy="1742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40805">
              <a:lnSpc>
                <a:spcPct val="90000"/>
              </a:lnSpc>
              <a:spcBef>
                <a:spcPts val="4300"/>
              </a:spcBef>
              <a:defRPr b="1" sz="576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Our mixture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Our product decomposi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Our product decomposition</a:t>
            </a:r>
          </a:p>
        </p:txBody>
      </p:sp>
      <p:sp>
        <p:nvSpPr>
          <p:cNvPr id="7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4" name="Line"/>
          <p:cNvSpPr/>
          <p:nvPr/>
        </p:nvSpPr>
        <p:spPr>
          <a:xfrm>
            <a:off x="12192000" y="1531827"/>
            <a:ext cx="1" cy="11408362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5" name="Line"/>
          <p:cNvSpPr/>
          <p:nvPr/>
        </p:nvSpPr>
        <p:spPr>
          <a:xfrm flipH="1">
            <a:off x="424605" y="7512059"/>
            <a:ext cx="2353479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6" name="Line"/>
          <p:cNvSpPr/>
          <p:nvPr/>
        </p:nvSpPr>
        <p:spPr>
          <a:xfrm>
            <a:off x="3993937" y="3974162"/>
            <a:ext cx="15827646" cy="3526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6" fill="norm" stroke="1" extrusionOk="0">
                <a:moveTo>
                  <a:pt x="0" y="20453"/>
                </a:moveTo>
                <a:cubicBezTo>
                  <a:pt x="1608" y="21325"/>
                  <a:pt x="3189" y="21062"/>
                  <a:pt x="4722" y="19808"/>
                </a:cubicBezTo>
                <a:cubicBezTo>
                  <a:pt x="6261" y="18549"/>
                  <a:pt x="7810" y="16124"/>
                  <a:pt x="8865" y="10077"/>
                </a:cubicBezTo>
                <a:cubicBezTo>
                  <a:pt x="9578" y="5988"/>
                  <a:pt x="10126" y="288"/>
                  <a:pt x="11186" y="10"/>
                </a:cubicBezTo>
                <a:cubicBezTo>
                  <a:pt x="12272" y="-275"/>
                  <a:pt x="12916" y="5383"/>
                  <a:pt x="13662" y="9548"/>
                </a:cubicBezTo>
                <a:cubicBezTo>
                  <a:pt x="14825" y="16038"/>
                  <a:pt x="16433" y="18811"/>
                  <a:pt x="18099" y="19992"/>
                </a:cubicBezTo>
                <a:cubicBezTo>
                  <a:pt x="19246" y="20805"/>
                  <a:pt x="20443" y="20913"/>
                  <a:pt x="21600" y="21105"/>
                </a:cubicBezTo>
              </a:path>
            </a:pathLst>
          </a:custGeom>
          <a:ln w="1270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7" name="Equation"/>
          <p:cNvSpPr txBox="1"/>
          <p:nvPr/>
        </p:nvSpPr>
        <p:spPr>
          <a:xfrm>
            <a:off x="13810170" y="3297381"/>
            <a:ext cx="9535781" cy="14837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α</m:t>
                  </m:r>
                  <m:sSup>
                    <m:e>
                      <m:r>
                        <a:rPr xmlns:a="http://schemas.openxmlformats.org/drawingml/2006/main" sz="78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78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78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78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⋅</m:t>
                  </m:r>
                  <m:sSup>
                    <m:e>
                      <m:r>
                        <a:rPr xmlns:a="http://schemas.openxmlformats.org/drawingml/2006/main" sz="78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78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7800" i="1">
                              <a:solidFill>
                                <a:srgbClr val="017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a:rPr xmlns:a="http://schemas.openxmlformats.org/drawingml/2006/main" sz="7800" i="1">
                                  <a:solidFill>
                                    <a:srgbClr val="017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7800" i="1">
                                  <a:solidFill>
                                    <a:srgbClr val="017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7800" i="1">
                              <a:solidFill>
                                <a:srgbClr val="017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e>
                              <m:r>
                                <a:rPr xmlns:a="http://schemas.openxmlformats.org/drawingml/2006/main" sz="7800" i="1">
                                  <a:solidFill>
                                    <a:srgbClr val="017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xmlns:a="http://schemas.openxmlformats.org/drawingml/2006/main" sz="7800" i="1">
                                  <a:solidFill>
                                    <a:srgbClr val="017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sup>
                  </m:sSup>
                </m:oMath>
              </m:oMathPara>
            </a14:m>
            <a:endParaRPr sz="7800">
              <a:solidFill>
                <a:srgbClr val="017100"/>
              </a:solidFill>
            </a:endParaRPr>
          </a:p>
        </p:txBody>
      </p:sp>
      <p:sp>
        <p:nvSpPr>
          <p:cNvPr id="778" name="Line"/>
          <p:cNvSpPr/>
          <p:nvPr/>
        </p:nvSpPr>
        <p:spPr>
          <a:xfrm flipV="1">
            <a:off x="17820321" y="5007376"/>
            <a:ext cx="438215" cy="2912890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9" name="normalization: n"/>
          <p:cNvSpPr txBox="1"/>
          <p:nvPr/>
        </p:nvSpPr>
        <p:spPr>
          <a:xfrm>
            <a:off x="12697628" y="8148397"/>
            <a:ext cx="5335348" cy="106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170121">
              <a:lnSpc>
                <a:spcPct val="90000"/>
              </a:lnSpc>
              <a:spcBef>
                <a:spcPts val="4000"/>
              </a:spcBef>
              <a:defRPr b="1" sz="534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normalization: n</a:t>
            </a:r>
          </a:p>
        </p:txBody>
      </p:sp>
      <p:sp>
        <p:nvSpPr>
          <p:cNvPr id="780" name="Equation"/>
          <p:cNvSpPr txBox="1"/>
          <p:nvPr/>
        </p:nvSpPr>
        <p:spPr>
          <a:xfrm>
            <a:off x="17650651" y="3733284"/>
            <a:ext cx="2912454" cy="10173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8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8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78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78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α</m:t>
                  </m:r>
                  <m:sSup>
                    <m:e>
                      <m:r>
                        <a:rPr xmlns:a="http://schemas.openxmlformats.org/drawingml/2006/main" sz="78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78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78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oMath>
              </m:oMathPara>
            </a14:m>
            <a:endParaRPr sz="7800">
              <a:solidFill>
                <a:srgbClr val="0076BA"/>
              </a:solidFill>
            </a:endParaRPr>
          </a:p>
        </p:txBody>
      </p:sp>
      <p:sp>
        <p:nvSpPr>
          <p:cNvPr id="781" name="Equation"/>
          <p:cNvSpPr txBox="1"/>
          <p:nvPr/>
        </p:nvSpPr>
        <p:spPr>
          <a:xfrm>
            <a:off x="21400107" y="3305065"/>
            <a:ext cx="1943805" cy="12905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7800" i="1">
                          <a:solidFill>
                            <a:srgbClr val="960D52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7800" i="1">
                          <a:solidFill>
                            <a:srgbClr val="960D52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7800" i="1">
                              <a:solidFill>
                                <a:srgbClr val="960D52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a:rPr xmlns:a="http://schemas.openxmlformats.org/drawingml/2006/main" sz="7800" i="1">
                                  <a:solidFill>
                                    <a:srgbClr val="960D5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7800" i="1">
                                  <a:solidFill>
                                    <a:srgbClr val="960D5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7800" i="1">
                              <a:solidFill>
                                <a:srgbClr val="960D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e>
                              <m:r>
                                <a:rPr xmlns:a="http://schemas.openxmlformats.org/drawingml/2006/main" sz="7800" i="1">
                                  <a:solidFill>
                                    <a:srgbClr val="960D52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xmlns:a="http://schemas.openxmlformats.org/drawingml/2006/main" sz="7800" i="1">
                                  <a:solidFill>
                                    <a:srgbClr val="960D5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sup>
                  </m:sSup>
                </m:oMath>
              </m:oMathPara>
            </a14:m>
            <a:endParaRPr sz="7800">
              <a:solidFill>
                <a:srgbClr val="970E53"/>
              </a:solidFill>
            </a:endParaRPr>
          </a:p>
        </p:txBody>
      </p:sp>
      <p:sp>
        <p:nvSpPr>
          <p:cNvPr id="782" name="shape: h"/>
          <p:cNvSpPr txBox="1"/>
          <p:nvPr/>
        </p:nvSpPr>
        <p:spPr>
          <a:xfrm>
            <a:off x="20242993" y="8148397"/>
            <a:ext cx="2912455" cy="106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218888">
              <a:lnSpc>
                <a:spcPct val="90000"/>
              </a:lnSpc>
              <a:spcBef>
                <a:spcPts val="4000"/>
              </a:spcBef>
              <a:defRPr b="1" sz="5460">
                <a:solidFill>
                  <a:schemeClr val="accent6">
                    <a:satOff val="-16844"/>
                    <a:lumOff val="-30747"/>
                  </a:schemeClr>
                </a:solidFill>
              </a:defRPr>
            </a:lvl1pPr>
          </a:lstStyle>
          <a:p>
            <a:pPr/>
            <a:r>
              <a:t>shape: h</a:t>
            </a:r>
          </a:p>
        </p:txBody>
      </p:sp>
      <p:sp>
        <p:nvSpPr>
          <p:cNvPr id="783" name="Line"/>
          <p:cNvSpPr/>
          <p:nvPr/>
        </p:nvSpPr>
        <p:spPr>
          <a:xfrm flipV="1">
            <a:off x="22308311" y="4910855"/>
            <a:ext cx="1" cy="311537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8" name="Line"/>
          <p:cNvSpPr/>
          <p:nvPr/>
        </p:nvSpPr>
        <p:spPr>
          <a:xfrm>
            <a:off x="12192000" y="1531827"/>
            <a:ext cx="1" cy="11408362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89" name="Line"/>
          <p:cNvSpPr/>
          <p:nvPr/>
        </p:nvSpPr>
        <p:spPr>
          <a:xfrm flipH="1">
            <a:off x="424605" y="7512059"/>
            <a:ext cx="2353479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90" name="Line"/>
          <p:cNvSpPr/>
          <p:nvPr/>
        </p:nvSpPr>
        <p:spPr>
          <a:xfrm>
            <a:off x="4102720" y="5577172"/>
            <a:ext cx="15693462" cy="3848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8" fill="norm" stroke="1" extrusionOk="0">
                <a:moveTo>
                  <a:pt x="0" y="9854"/>
                </a:moveTo>
                <a:cubicBezTo>
                  <a:pt x="627" y="10201"/>
                  <a:pt x="1258" y="10348"/>
                  <a:pt x="1888" y="10294"/>
                </a:cubicBezTo>
                <a:cubicBezTo>
                  <a:pt x="2366" y="10252"/>
                  <a:pt x="2859" y="10078"/>
                  <a:pt x="3338" y="9966"/>
                </a:cubicBezTo>
                <a:cubicBezTo>
                  <a:pt x="3761" y="9867"/>
                  <a:pt x="4183" y="9799"/>
                  <a:pt x="4577" y="9057"/>
                </a:cubicBezTo>
                <a:cubicBezTo>
                  <a:pt x="5656" y="7025"/>
                  <a:pt x="5956" y="494"/>
                  <a:pt x="7237" y="206"/>
                </a:cubicBezTo>
                <a:cubicBezTo>
                  <a:pt x="10096" y="-438"/>
                  <a:pt x="8460" y="20262"/>
                  <a:pt x="11087" y="20554"/>
                </a:cubicBezTo>
                <a:cubicBezTo>
                  <a:pt x="13946" y="20873"/>
                  <a:pt x="12363" y="1356"/>
                  <a:pt x="14809" y="59"/>
                </a:cubicBezTo>
                <a:cubicBezTo>
                  <a:pt x="16293" y="-727"/>
                  <a:pt x="16864" y="6578"/>
                  <a:pt x="18069" y="9221"/>
                </a:cubicBezTo>
                <a:cubicBezTo>
                  <a:pt x="19129" y="11546"/>
                  <a:pt x="20397" y="10038"/>
                  <a:pt x="21600" y="10214"/>
                </a:cubicBezTo>
              </a:path>
            </a:pathLst>
          </a:cu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91" name="Equation"/>
          <p:cNvSpPr txBox="1"/>
          <p:nvPr/>
        </p:nvSpPr>
        <p:spPr>
          <a:xfrm>
            <a:off x="16420267" y="5432297"/>
            <a:ext cx="7419680" cy="9319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78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r>
                        <a:rPr xmlns:a="http://schemas.openxmlformats.org/drawingml/2006/main" sz="78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sub>
                  </m:sSub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78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r>
                        <a:rPr xmlns:a="http://schemas.openxmlformats.org/drawingml/2006/main" sz="78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sub>
                  </m:sSub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800">
              <a:solidFill>
                <a:srgbClr val="EE220C"/>
              </a:solidFill>
            </a:endParaRPr>
          </a:p>
        </p:txBody>
      </p:sp>
      <p:sp>
        <p:nvSpPr>
          <p:cNvPr id="792" name="Our product decomposi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Our product decomposition</a:t>
            </a:r>
          </a:p>
        </p:txBody>
      </p:sp>
      <p:sp>
        <p:nvSpPr>
          <p:cNvPr id="793" name="Equation"/>
          <p:cNvSpPr txBox="1"/>
          <p:nvPr/>
        </p:nvSpPr>
        <p:spPr>
          <a:xfrm>
            <a:off x="20163719" y="5675395"/>
            <a:ext cx="455677" cy="4457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8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m:oMathPara>
            </a14:m>
            <a:endParaRPr sz="7800">
              <a:solidFill>
                <a:srgbClr val="0076BA"/>
              </a:solidFill>
            </a:endParaRPr>
          </a:p>
        </p:txBody>
      </p:sp>
      <p:sp>
        <p:nvSpPr>
          <p:cNvPr id="794" name="Equation"/>
          <p:cNvSpPr txBox="1"/>
          <p:nvPr/>
        </p:nvSpPr>
        <p:spPr>
          <a:xfrm>
            <a:off x="21392063" y="5428532"/>
            <a:ext cx="454686" cy="6854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8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7800">
              <a:solidFill>
                <a:srgbClr val="970E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9" name="Line"/>
          <p:cNvSpPr/>
          <p:nvPr/>
        </p:nvSpPr>
        <p:spPr>
          <a:xfrm>
            <a:off x="12192000" y="1531827"/>
            <a:ext cx="1" cy="11408362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0" name="Line"/>
          <p:cNvSpPr/>
          <p:nvPr/>
        </p:nvSpPr>
        <p:spPr>
          <a:xfrm flipH="1">
            <a:off x="424605" y="7512059"/>
            <a:ext cx="2353479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1" name="Line"/>
          <p:cNvSpPr/>
          <p:nvPr/>
        </p:nvSpPr>
        <p:spPr>
          <a:xfrm>
            <a:off x="4102720" y="5577172"/>
            <a:ext cx="15693462" cy="3848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8" fill="norm" stroke="1" extrusionOk="0">
                <a:moveTo>
                  <a:pt x="0" y="9854"/>
                </a:moveTo>
                <a:cubicBezTo>
                  <a:pt x="627" y="10201"/>
                  <a:pt x="1258" y="10348"/>
                  <a:pt x="1888" y="10294"/>
                </a:cubicBezTo>
                <a:cubicBezTo>
                  <a:pt x="2366" y="10252"/>
                  <a:pt x="2859" y="10078"/>
                  <a:pt x="3338" y="9966"/>
                </a:cubicBezTo>
                <a:cubicBezTo>
                  <a:pt x="3761" y="9867"/>
                  <a:pt x="4183" y="9799"/>
                  <a:pt x="4577" y="9057"/>
                </a:cubicBezTo>
                <a:cubicBezTo>
                  <a:pt x="5656" y="7025"/>
                  <a:pt x="5956" y="494"/>
                  <a:pt x="7237" y="206"/>
                </a:cubicBezTo>
                <a:cubicBezTo>
                  <a:pt x="10096" y="-438"/>
                  <a:pt x="8460" y="20262"/>
                  <a:pt x="11087" y="20554"/>
                </a:cubicBezTo>
                <a:cubicBezTo>
                  <a:pt x="13946" y="20873"/>
                  <a:pt x="12363" y="1356"/>
                  <a:pt x="14809" y="59"/>
                </a:cubicBezTo>
                <a:cubicBezTo>
                  <a:pt x="16293" y="-727"/>
                  <a:pt x="16864" y="6578"/>
                  <a:pt x="18069" y="9221"/>
                </a:cubicBezTo>
                <a:cubicBezTo>
                  <a:pt x="19129" y="11546"/>
                  <a:pt x="20397" y="10038"/>
                  <a:pt x="21600" y="10214"/>
                </a:cubicBezTo>
              </a:path>
            </a:pathLst>
          </a:cu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2" name="Equation"/>
          <p:cNvSpPr txBox="1"/>
          <p:nvPr/>
        </p:nvSpPr>
        <p:spPr>
          <a:xfrm>
            <a:off x="14565289" y="9363468"/>
            <a:ext cx="1656783" cy="8766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7800">
              <a:solidFill>
                <a:srgbClr val="EE220C"/>
              </a:solidFill>
            </a:endParaRPr>
          </a:p>
        </p:txBody>
      </p:sp>
      <p:sp>
        <p:nvSpPr>
          <p:cNvPr id="803" name="Line"/>
          <p:cNvSpPr/>
          <p:nvPr/>
        </p:nvSpPr>
        <p:spPr>
          <a:xfrm>
            <a:off x="4063522" y="3514620"/>
            <a:ext cx="15711921" cy="3953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986" fill="norm" stroke="1" extrusionOk="0">
                <a:moveTo>
                  <a:pt x="0" y="18216"/>
                </a:moveTo>
                <a:cubicBezTo>
                  <a:pt x="1761" y="20344"/>
                  <a:pt x="3705" y="17709"/>
                  <a:pt x="4593" y="11987"/>
                </a:cubicBezTo>
                <a:cubicBezTo>
                  <a:pt x="5349" y="7121"/>
                  <a:pt x="5648" y="126"/>
                  <a:pt x="7226" y="421"/>
                </a:cubicBezTo>
                <a:cubicBezTo>
                  <a:pt x="9870" y="917"/>
                  <a:pt x="8409" y="18300"/>
                  <a:pt x="11071" y="18713"/>
                </a:cubicBezTo>
                <a:cubicBezTo>
                  <a:pt x="13973" y="19164"/>
                  <a:pt x="12630" y="2683"/>
                  <a:pt x="14789" y="290"/>
                </a:cubicBezTo>
                <a:cubicBezTo>
                  <a:pt x="16184" y="-1256"/>
                  <a:pt x="17269" y="3666"/>
                  <a:pt x="18045" y="8525"/>
                </a:cubicBezTo>
                <a:cubicBezTo>
                  <a:pt x="18864" y="13658"/>
                  <a:pt x="19953" y="18769"/>
                  <a:pt x="21600" y="18986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4" name="Equation"/>
          <p:cNvSpPr txBox="1"/>
          <p:nvPr/>
        </p:nvSpPr>
        <p:spPr>
          <a:xfrm>
            <a:off x="16257787" y="9335826"/>
            <a:ext cx="2533326" cy="9319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8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78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⋅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78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r>
                        <a:rPr xmlns:a="http://schemas.openxmlformats.org/drawingml/2006/main" sz="78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sub>
                  </m:sSub>
                  <m:r>
                    <a:rPr xmlns:a="http://schemas.openxmlformats.org/drawingml/2006/main" sz="78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7800">
              <a:solidFill>
                <a:srgbClr val="0076BA"/>
              </a:solidFill>
            </a:endParaRPr>
          </a:p>
        </p:txBody>
      </p:sp>
      <p:sp>
        <p:nvSpPr>
          <p:cNvPr id="805" name="Equation"/>
          <p:cNvSpPr txBox="1"/>
          <p:nvPr/>
        </p:nvSpPr>
        <p:spPr>
          <a:xfrm>
            <a:off x="19187563" y="9335826"/>
            <a:ext cx="3233240" cy="9319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8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7800" i="1">
                          <a:solidFill>
                            <a:srgbClr val="960D52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r>
                        <a:rPr xmlns:a="http://schemas.openxmlformats.org/drawingml/2006/main" sz="7800" i="1">
                          <a:solidFill>
                            <a:srgbClr val="960D5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sub>
                  </m:sSub>
                  <m:r>
                    <a:rPr xmlns:a="http://schemas.openxmlformats.org/drawingml/2006/main" sz="78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78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78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7800">
              <a:solidFill>
                <a:srgbClr val="970E53"/>
              </a:solidFill>
            </a:endParaRPr>
          </a:p>
        </p:txBody>
      </p:sp>
      <p:sp>
        <p:nvSpPr>
          <p:cNvPr id="806" name="Line"/>
          <p:cNvSpPr/>
          <p:nvPr/>
        </p:nvSpPr>
        <p:spPr>
          <a:xfrm flipH="1" rot="10800000">
            <a:off x="3999183" y="7521637"/>
            <a:ext cx="15827645" cy="1927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6" fill="norm" stroke="1" extrusionOk="0">
                <a:moveTo>
                  <a:pt x="0" y="20453"/>
                </a:moveTo>
                <a:cubicBezTo>
                  <a:pt x="1608" y="21325"/>
                  <a:pt x="3189" y="21062"/>
                  <a:pt x="4722" y="19808"/>
                </a:cubicBezTo>
                <a:cubicBezTo>
                  <a:pt x="6261" y="18549"/>
                  <a:pt x="7810" y="16124"/>
                  <a:pt x="8865" y="10077"/>
                </a:cubicBezTo>
                <a:cubicBezTo>
                  <a:pt x="9578" y="5988"/>
                  <a:pt x="10126" y="288"/>
                  <a:pt x="11186" y="10"/>
                </a:cubicBezTo>
                <a:cubicBezTo>
                  <a:pt x="12272" y="-275"/>
                  <a:pt x="12916" y="5383"/>
                  <a:pt x="13662" y="9548"/>
                </a:cubicBezTo>
                <a:cubicBezTo>
                  <a:pt x="14825" y="16038"/>
                  <a:pt x="16433" y="18811"/>
                  <a:pt x="18099" y="19992"/>
                </a:cubicBezTo>
                <a:cubicBezTo>
                  <a:pt x="19246" y="20805"/>
                  <a:pt x="20443" y="20913"/>
                  <a:pt x="21600" y="21105"/>
                </a:cubicBezTo>
              </a:path>
            </a:pathLst>
          </a:custGeom>
          <a:ln w="1270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7" name="Our product decomposi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Our product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roduct decomposition of anisotropic GGX derivative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>
            <a:lvl1pPr defTabSz="2023821">
              <a:defRPr spc="-141" sz="7054"/>
            </a:lvl1pPr>
          </a:lstStyle>
          <a:p>
            <a:pPr/>
            <a:r>
              <a:t>Product decomposition of anisotropic GGX derivative</a:t>
            </a:r>
          </a:p>
        </p:txBody>
      </p:sp>
      <p:sp>
        <p:nvSpPr>
          <p:cNvPr id="8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151" y="2548558"/>
            <a:ext cx="22842791" cy="6824073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Equation"/>
          <p:cNvSpPr txBox="1"/>
          <p:nvPr/>
        </p:nvSpPr>
        <p:spPr>
          <a:xfrm>
            <a:off x="4017644" y="10089383"/>
            <a:ext cx="565634" cy="8766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8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7800">
              <a:solidFill>
                <a:srgbClr val="EE220C"/>
              </a:solidFill>
            </a:endParaRPr>
          </a:p>
        </p:txBody>
      </p:sp>
      <p:sp>
        <p:nvSpPr>
          <p:cNvPr id="815" name="Equation"/>
          <p:cNvSpPr txBox="1"/>
          <p:nvPr/>
        </p:nvSpPr>
        <p:spPr>
          <a:xfrm>
            <a:off x="11034883" y="10061740"/>
            <a:ext cx="2533327" cy="9319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8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78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⋅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78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r>
                        <a:rPr xmlns:a="http://schemas.openxmlformats.org/drawingml/2006/main" sz="78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sub>
                  </m:sSub>
                  <m:r>
                    <a:rPr xmlns:a="http://schemas.openxmlformats.org/drawingml/2006/main" sz="78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7800">
              <a:solidFill>
                <a:srgbClr val="0076BA"/>
              </a:solidFill>
            </a:endParaRPr>
          </a:p>
        </p:txBody>
      </p:sp>
      <p:sp>
        <p:nvSpPr>
          <p:cNvPr id="816" name="Equation"/>
          <p:cNvSpPr txBox="1"/>
          <p:nvPr/>
        </p:nvSpPr>
        <p:spPr>
          <a:xfrm>
            <a:off x="19030224" y="10061740"/>
            <a:ext cx="2507571" cy="9319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7800" i="1">
                          <a:solidFill>
                            <a:srgbClr val="960D52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r>
                        <a:rPr xmlns:a="http://schemas.openxmlformats.org/drawingml/2006/main" sz="7800" i="1">
                          <a:solidFill>
                            <a:srgbClr val="960D5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sub>
                  </m:sSub>
                  <m:r>
                    <a:rPr xmlns:a="http://schemas.openxmlformats.org/drawingml/2006/main" sz="78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78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7800" i="1">
                      <a:solidFill>
                        <a:srgbClr val="960D52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7800">
              <a:solidFill>
                <a:srgbClr val="970E53"/>
              </a:solidFill>
            </a:endParaRPr>
          </a:p>
        </p:txBody>
      </p:sp>
      <p:sp>
        <p:nvSpPr>
          <p:cNvPr id="817" name="Equation"/>
          <p:cNvSpPr txBox="1"/>
          <p:nvPr/>
        </p:nvSpPr>
        <p:spPr>
          <a:xfrm>
            <a:off x="15903297" y="9952273"/>
            <a:ext cx="1090271" cy="10902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14600"/>
          </a:p>
        </p:txBody>
      </p:sp>
      <p:sp>
        <p:nvSpPr>
          <p:cNvPr id="818" name="Equation"/>
          <p:cNvSpPr txBox="1"/>
          <p:nvPr/>
        </p:nvSpPr>
        <p:spPr>
          <a:xfrm>
            <a:off x="7786914" y="10250799"/>
            <a:ext cx="1092125" cy="4932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14600"/>
          </a:p>
        </p:txBody>
      </p:sp>
      <p:sp>
        <p:nvSpPr>
          <p:cNvPr id="819" name="Equation"/>
          <p:cNvSpPr txBox="1"/>
          <p:nvPr/>
        </p:nvSpPr>
        <p:spPr>
          <a:xfrm>
            <a:off x="4160037" y="1588462"/>
            <a:ext cx="527851" cy="7787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8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</m:oMath>
              </m:oMathPara>
            </a14:m>
            <a:endParaRPr sz="8900"/>
          </a:p>
        </p:txBody>
      </p:sp>
      <p:sp>
        <p:nvSpPr>
          <p:cNvPr id="820" name="Equation"/>
          <p:cNvSpPr txBox="1"/>
          <p:nvPr/>
        </p:nvSpPr>
        <p:spPr>
          <a:xfrm>
            <a:off x="175014" y="5152548"/>
            <a:ext cx="642011" cy="10037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8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</m:oMath>
              </m:oMathPara>
            </a14:m>
            <a:endParaRPr sz="89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Goal: low-variance importance sampling of BRDF derivatives"/>
          <p:cNvSpPr txBox="1"/>
          <p:nvPr/>
        </p:nvSpPr>
        <p:spPr>
          <a:xfrm>
            <a:off x="1206500" y="206911"/>
            <a:ext cx="21971000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1755604">
              <a:lnSpc>
                <a:spcPct val="80000"/>
              </a:lnSpc>
              <a:defRPr b="1" spc="-122" sz="6120">
                <a:solidFill>
                  <a:srgbClr val="000000"/>
                </a:solidFill>
              </a:defRPr>
            </a:pPr>
            <a:r>
              <a:t>Goal: low-variance importance sampling of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BRDF derivatives</a:t>
            </a:r>
          </a:p>
        </p:txBody>
      </p:sp>
      <p:pic>
        <p:nvPicPr>
          <p:cNvPr id="215" name="teaser.pdf" descr="teaser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61157"/>
          <a:stretch>
            <a:fillRect/>
          </a:stretch>
        </p:blipFill>
        <p:spPr>
          <a:xfrm>
            <a:off x="804886" y="2421505"/>
            <a:ext cx="23069169" cy="3790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261" y="2421505"/>
            <a:ext cx="23044405" cy="3431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roduct decomposition under global illumination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>
            <a:lvl1pPr defTabSz="2194505">
              <a:defRPr spc="-153" sz="7650"/>
            </a:lvl1pPr>
          </a:lstStyle>
          <a:p>
            <a:pPr/>
            <a:r>
              <a:t>Product decomposition under global illumination</a:t>
            </a:r>
          </a:p>
        </p:txBody>
      </p:sp>
      <p:sp>
        <p:nvSpPr>
          <p:cNvPr id="8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0088" y="1662154"/>
            <a:ext cx="21223824" cy="11396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roduct decomposition improves inverse rendering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Product decomposition improves inverse rendering</a:t>
            </a:r>
          </a:p>
        </p:txBody>
      </p:sp>
      <p:sp>
        <p:nvSpPr>
          <p:cNvPr id="8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942" y="2121370"/>
            <a:ext cx="23860117" cy="10478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7" name="Directional roughness of anisotropic Beckmann and GGX…"/>
          <p:cNvSpPr txBox="1"/>
          <p:nvPr>
            <p:ph type="body" idx="1"/>
          </p:nvPr>
        </p:nvSpPr>
        <p:spPr>
          <a:xfrm>
            <a:off x="1196239" y="5600167"/>
            <a:ext cx="21971001" cy="10308853"/>
          </a:xfrm>
          <a:prstGeom prst="rect">
            <a:avLst/>
          </a:prstGeom>
        </p:spPr>
        <p:txBody>
          <a:bodyPr/>
          <a:lstStyle/>
          <a:p>
            <a:pPr/>
            <a:r>
              <a:t>Directional roughness of anisotropic </a:t>
            </a:r>
            <a:r>
              <a:rPr b="1"/>
              <a:t>Beckmann and GGX</a:t>
            </a:r>
            <a:endParaRPr b="1"/>
          </a:p>
          <a:p>
            <a:pPr/>
            <a:r>
              <a:t>Directional exponent of </a:t>
            </a:r>
            <a:r>
              <a:rPr b="1"/>
              <a:t>Ashikhmin-Shirley</a:t>
            </a:r>
            <a:endParaRPr b="1"/>
          </a:p>
          <a:p>
            <a:pPr/>
            <a:r>
              <a:t>Width of </a:t>
            </a:r>
            <a:r>
              <a:rPr b="1"/>
              <a:t>Burley’s BSSRDF</a:t>
            </a:r>
          </a:p>
        </p:txBody>
      </p:sp>
      <p:sp>
        <p:nvSpPr>
          <p:cNvPr id="838" name="Rounded Rectangle"/>
          <p:cNvSpPr/>
          <p:nvPr/>
        </p:nvSpPr>
        <p:spPr>
          <a:xfrm>
            <a:off x="815194" y="5112721"/>
            <a:ext cx="22387081" cy="3941080"/>
          </a:xfrm>
          <a:prstGeom prst="roundRect">
            <a:avLst>
              <a:gd name="adj" fmla="val 15718"/>
            </a:avLst>
          </a:prstGeom>
          <a:ln w="1270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9" name="Our product decomposition"/>
          <p:cNvSpPr txBox="1"/>
          <p:nvPr/>
        </p:nvSpPr>
        <p:spPr>
          <a:xfrm>
            <a:off x="13163971" y="7741818"/>
            <a:ext cx="9698966" cy="1742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16421">
              <a:lnSpc>
                <a:spcPct val="90000"/>
              </a:lnSpc>
              <a:spcBef>
                <a:spcPts val="4200"/>
              </a:spcBef>
              <a:defRPr b="1" sz="57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Our product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4" name="We now have good importance sampling techniques for BRDF in differentiable rendering"/>
          <p:cNvSpPr txBox="1"/>
          <p:nvPr/>
        </p:nvSpPr>
        <p:spPr>
          <a:xfrm>
            <a:off x="1086200" y="6562242"/>
            <a:ext cx="22211600" cy="1742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267655">
              <a:lnSpc>
                <a:spcPct val="90000"/>
              </a:lnSpc>
              <a:spcBef>
                <a:spcPts val="4100"/>
              </a:spcBef>
              <a:defRPr b="1" sz="5580">
                <a:solidFill>
                  <a:srgbClr val="000000"/>
                </a:solidFill>
              </a:defRPr>
            </a:lvl1pPr>
          </a:lstStyle>
          <a:p>
            <a:pPr/>
            <a:r>
              <a:t>We now have good importance sampling techniques for BRDF in differentiable rendering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Goal: low-variance importance sampling of BRDF derivatives"/>
          <p:cNvSpPr txBox="1"/>
          <p:nvPr/>
        </p:nvSpPr>
        <p:spPr>
          <a:xfrm>
            <a:off x="1206500" y="206911"/>
            <a:ext cx="21971000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1755604">
              <a:lnSpc>
                <a:spcPct val="80000"/>
              </a:lnSpc>
              <a:defRPr b="1" spc="-122" sz="6120">
                <a:solidFill>
                  <a:srgbClr val="000000"/>
                </a:solidFill>
              </a:defRPr>
            </a:pPr>
            <a:r>
              <a:t>Goal: low-variance importance sampling of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BRDF derivatives</a:t>
            </a:r>
          </a:p>
        </p:txBody>
      </p:sp>
      <p:pic>
        <p:nvPicPr>
          <p:cNvPr id="222" name="teaser.pdf" descr="teaser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61157"/>
          <a:stretch>
            <a:fillRect/>
          </a:stretch>
        </p:blipFill>
        <p:spPr>
          <a:xfrm>
            <a:off x="804886" y="2421505"/>
            <a:ext cx="23069169" cy="3790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261" y="2421505"/>
            <a:ext cx="23044405" cy="3431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5482"/>
          <a:stretch>
            <a:fillRect/>
          </a:stretch>
        </p:blipFill>
        <p:spPr>
          <a:xfrm>
            <a:off x="18301382" y="7126952"/>
            <a:ext cx="5575301" cy="374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25000" b="0"/>
          <a:stretch>
            <a:fillRect/>
          </a:stretch>
        </p:blipFill>
        <p:spPr>
          <a:xfrm>
            <a:off x="6662457" y="7142033"/>
            <a:ext cx="5575301" cy="3716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2995" y="7142033"/>
            <a:ext cx="5575301" cy="3716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7828" t="0" r="8243" b="0"/>
          <a:stretch>
            <a:fillRect/>
          </a:stretch>
        </p:blipFill>
        <p:spPr>
          <a:xfrm>
            <a:off x="12481920" y="7132111"/>
            <a:ext cx="5575301" cy="373665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Direct Illumination"/>
          <p:cNvSpPr txBox="1"/>
          <p:nvPr/>
        </p:nvSpPr>
        <p:spPr>
          <a:xfrm>
            <a:off x="1934646" y="11025047"/>
            <a:ext cx="339199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Direct Illumination</a:t>
            </a:r>
          </a:p>
        </p:txBody>
      </p:sp>
      <p:sp>
        <p:nvSpPr>
          <p:cNvPr id="229" name="Glossy Reflection"/>
          <p:cNvSpPr txBox="1"/>
          <p:nvPr/>
        </p:nvSpPr>
        <p:spPr>
          <a:xfrm>
            <a:off x="7754108" y="11025047"/>
            <a:ext cx="339199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Glossy Reflection</a:t>
            </a:r>
          </a:p>
        </p:txBody>
      </p:sp>
      <p:sp>
        <p:nvSpPr>
          <p:cNvPr id="230" name="Complex Visibility"/>
          <p:cNvSpPr txBox="1"/>
          <p:nvPr/>
        </p:nvSpPr>
        <p:spPr>
          <a:xfrm>
            <a:off x="13573571" y="11025047"/>
            <a:ext cx="339199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Complex Visibility</a:t>
            </a:r>
          </a:p>
        </p:txBody>
      </p:sp>
      <p:sp>
        <p:nvSpPr>
          <p:cNvPr id="231" name="Caustics"/>
          <p:cNvSpPr txBox="1"/>
          <p:nvPr/>
        </p:nvSpPr>
        <p:spPr>
          <a:xfrm>
            <a:off x="19393033" y="11025047"/>
            <a:ext cx="339199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Caustics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hat do BRDF derivatives look like?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What do BRDF derivatives look like?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7834" y="1614818"/>
            <a:ext cx="21548331" cy="10774154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500 samples per pixel"/>
          <p:cNvSpPr txBox="1"/>
          <p:nvPr/>
        </p:nvSpPr>
        <p:spPr>
          <a:xfrm>
            <a:off x="7476188" y="12327323"/>
            <a:ext cx="9431623" cy="82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900">
                <a:solidFill>
                  <a:srgbClr val="000000"/>
                </a:solidFill>
              </a:defRPr>
            </a:lvl1pPr>
          </a:lstStyle>
          <a:p>
            <a:pPr/>
            <a:r>
              <a:t>500 samples per pixel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BRDF derivatives can take both positive and negative values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1779987">
              <a:defRPr spc="-124" sz="6205"/>
            </a:pPr>
            <a:r>
              <a:t>BRDF derivatives can take both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positive</a:t>
            </a:r>
            <a:r>
              <a:t> and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negative</a:t>
            </a:r>
            <a:r>
              <a:t> values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Screen Shot 2024-07-23 at 4.52.49 PM.png" descr="Screen Shot 2024-07-23 at 4.52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7326" y="1608018"/>
            <a:ext cx="21529348" cy="10789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BRDF derivatives can take both positive and negative values"/>
          <p:cNvSpPr txBox="1"/>
          <p:nvPr>
            <p:ph type="title"/>
          </p:nvPr>
        </p:nvSpPr>
        <p:spPr>
          <a:xfrm>
            <a:off x="1206500" y="206911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1779987">
              <a:defRPr spc="-124" sz="6205"/>
            </a:pPr>
            <a:r>
              <a:t>BRDF derivatives can take both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positive</a:t>
            </a:r>
            <a:r>
              <a:t> and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negative</a:t>
            </a:r>
            <a:r>
              <a:t> values</a:t>
            </a: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0" name="Screen Shot 2024-07-23 at 4.52.49 PM.png" descr="Screen Shot 2024-07-23 at 4.52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7326" y="1608018"/>
            <a:ext cx="21529348" cy="1078937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10,000 samples per pixel"/>
          <p:cNvSpPr txBox="1"/>
          <p:nvPr/>
        </p:nvSpPr>
        <p:spPr>
          <a:xfrm>
            <a:off x="7476188" y="12327323"/>
            <a:ext cx="9431623" cy="82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900">
                <a:solidFill>
                  <a:srgbClr val="000000"/>
                </a:solidFill>
              </a:defRPr>
            </a:lvl1pPr>
          </a:lstStyle>
          <a:p>
            <a:pPr/>
            <a:r>
              <a:t>10,000 samples per pixel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